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  <p:sldMasterId id="2147483683" r:id="rId5"/>
    <p:sldMasterId id="2147483695" r:id="rId6"/>
  </p:sldMasterIdLst>
  <p:notesMasterIdLst>
    <p:notesMasterId r:id="rId40"/>
  </p:notesMasterIdLst>
  <p:sldIdLst>
    <p:sldId id="304" r:id="rId7"/>
    <p:sldId id="378" r:id="rId8"/>
    <p:sldId id="377" r:id="rId9"/>
    <p:sldId id="282" r:id="rId10"/>
    <p:sldId id="280" r:id="rId11"/>
    <p:sldId id="297" r:id="rId12"/>
    <p:sldId id="379" r:id="rId13"/>
    <p:sldId id="299" r:id="rId14"/>
    <p:sldId id="376" r:id="rId15"/>
    <p:sldId id="290" r:id="rId16"/>
    <p:sldId id="416" r:id="rId17"/>
    <p:sldId id="272" r:id="rId18"/>
    <p:sldId id="285" r:id="rId19"/>
    <p:sldId id="281" r:id="rId20"/>
    <p:sldId id="380" r:id="rId21"/>
    <p:sldId id="381" r:id="rId22"/>
    <p:sldId id="383" r:id="rId23"/>
    <p:sldId id="373" r:id="rId24"/>
    <p:sldId id="307" r:id="rId25"/>
    <p:sldId id="306" r:id="rId26"/>
    <p:sldId id="384" r:id="rId27"/>
    <p:sldId id="263" r:id="rId28"/>
    <p:sldId id="266" r:id="rId29"/>
    <p:sldId id="267" r:id="rId30"/>
    <p:sldId id="278" r:id="rId31"/>
    <p:sldId id="350" r:id="rId32"/>
    <p:sldId id="268" r:id="rId33"/>
    <p:sldId id="269" r:id="rId34"/>
    <p:sldId id="270" r:id="rId35"/>
    <p:sldId id="286" r:id="rId36"/>
    <p:sldId id="279" r:id="rId37"/>
    <p:sldId id="361" r:id="rId38"/>
    <p:sldId id="324" r:id="rId3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50" autoAdjust="0"/>
    <p:restoredTop sz="92802" autoAdjust="0"/>
  </p:normalViewPr>
  <p:slideViewPr>
    <p:cSldViewPr>
      <p:cViewPr varScale="1">
        <p:scale>
          <a:sx n="82" d="100"/>
          <a:sy n="82" d="100"/>
        </p:scale>
        <p:origin x="1888" y="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13ADB7-6D38-4E30-AD7A-D6356E300BF1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F230E929-8BDC-4B8F-BAB6-F0D4DFC1707C}">
      <dgm:prSet/>
      <dgm:spPr/>
      <dgm:t>
        <a:bodyPr/>
        <a:lstStyle/>
        <a:p>
          <a:pPr>
            <a:defRPr cap="all"/>
          </a:pPr>
          <a:r>
            <a:rPr lang="nl-NL"/>
            <a:t>HACCP ken de stappen en waarom is het belangrijk?</a:t>
          </a:r>
          <a:endParaRPr lang="en-US"/>
        </a:p>
      </dgm:t>
    </dgm:pt>
    <dgm:pt modelId="{CDE3C8E9-635E-4007-BB27-F26935DAB4D6}" type="parTrans" cxnId="{3EFD6163-E9DA-44AA-A148-62D4B536D005}">
      <dgm:prSet/>
      <dgm:spPr/>
      <dgm:t>
        <a:bodyPr/>
        <a:lstStyle/>
        <a:p>
          <a:endParaRPr lang="en-US"/>
        </a:p>
      </dgm:t>
    </dgm:pt>
    <dgm:pt modelId="{1C087581-A414-4AA7-A480-5A44BFE55E67}" type="sibTrans" cxnId="{3EFD6163-E9DA-44AA-A148-62D4B536D005}">
      <dgm:prSet/>
      <dgm:spPr/>
      <dgm:t>
        <a:bodyPr/>
        <a:lstStyle/>
        <a:p>
          <a:endParaRPr lang="en-US"/>
        </a:p>
      </dgm:t>
    </dgm:pt>
    <dgm:pt modelId="{A8D6C3A4-574A-4126-A769-A8B95157C760}">
      <dgm:prSet/>
      <dgm:spPr/>
      <dgm:t>
        <a:bodyPr/>
        <a:lstStyle/>
        <a:p>
          <a:pPr>
            <a:defRPr cap="all"/>
          </a:pPr>
          <a:r>
            <a:rPr lang="nl-NL"/>
            <a:t>Welke verschillende risico’s zijn er?</a:t>
          </a:r>
          <a:endParaRPr lang="en-US"/>
        </a:p>
      </dgm:t>
    </dgm:pt>
    <dgm:pt modelId="{0DB9D044-C36C-453E-AC73-F41AE92AE944}" type="parTrans" cxnId="{AF2A09D5-9236-4CB0-ABB4-619CA5B510C6}">
      <dgm:prSet/>
      <dgm:spPr/>
      <dgm:t>
        <a:bodyPr/>
        <a:lstStyle/>
        <a:p>
          <a:endParaRPr lang="en-US"/>
        </a:p>
      </dgm:t>
    </dgm:pt>
    <dgm:pt modelId="{078D7250-CB96-4A3C-9152-A5AD11A80C90}" type="sibTrans" cxnId="{AF2A09D5-9236-4CB0-ABB4-619CA5B510C6}">
      <dgm:prSet/>
      <dgm:spPr/>
      <dgm:t>
        <a:bodyPr/>
        <a:lstStyle/>
        <a:p>
          <a:endParaRPr lang="en-US"/>
        </a:p>
      </dgm:t>
    </dgm:pt>
    <dgm:pt modelId="{24DE1F90-E401-4C4D-81B5-42A76D4A7332}">
      <dgm:prSet/>
      <dgm:spPr/>
      <dgm:t>
        <a:bodyPr/>
        <a:lstStyle/>
        <a:p>
          <a:pPr>
            <a:defRPr cap="all"/>
          </a:pPr>
          <a:r>
            <a:rPr lang="nl-NL"/>
            <a:t>Wie houdt er toezicht?</a:t>
          </a:r>
          <a:endParaRPr lang="en-US"/>
        </a:p>
      </dgm:t>
    </dgm:pt>
    <dgm:pt modelId="{AAAB78D2-D410-4B4C-95DB-2D171163B415}" type="parTrans" cxnId="{10E0B891-BD41-41C4-BF8A-6B2DEE450B9F}">
      <dgm:prSet/>
      <dgm:spPr/>
      <dgm:t>
        <a:bodyPr/>
        <a:lstStyle/>
        <a:p>
          <a:endParaRPr lang="en-US"/>
        </a:p>
      </dgm:t>
    </dgm:pt>
    <dgm:pt modelId="{544D0F90-E5D9-474C-B1EA-2428CFB3FE38}" type="sibTrans" cxnId="{10E0B891-BD41-41C4-BF8A-6B2DEE450B9F}">
      <dgm:prSet/>
      <dgm:spPr/>
      <dgm:t>
        <a:bodyPr/>
        <a:lstStyle/>
        <a:p>
          <a:endParaRPr lang="en-US"/>
        </a:p>
      </dgm:t>
    </dgm:pt>
    <dgm:pt modelId="{C1850E52-EA0C-437B-AAF7-3A763F2D95E9}" type="pres">
      <dgm:prSet presAssocID="{D013ADB7-6D38-4E30-AD7A-D6356E300BF1}" presName="root" presStyleCnt="0">
        <dgm:presLayoutVars>
          <dgm:dir/>
          <dgm:resizeHandles val="exact"/>
        </dgm:presLayoutVars>
      </dgm:prSet>
      <dgm:spPr/>
    </dgm:pt>
    <dgm:pt modelId="{A6ABA2AB-4495-44AC-A599-54351286D178}" type="pres">
      <dgm:prSet presAssocID="{F230E929-8BDC-4B8F-BAB6-F0D4DFC1707C}" presName="compNode" presStyleCnt="0"/>
      <dgm:spPr/>
    </dgm:pt>
    <dgm:pt modelId="{ECE3E981-0C78-414A-B860-8BF839609D1E}" type="pres">
      <dgm:prSet presAssocID="{F230E929-8BDC-4B8F-BAB6-F0D4DFC1707C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1519D8C-A2ED-49C9-B55D-49D0312F234C}" type="pres">
      <dgm:prSet presAssocID="{F230E929-8BDC-4B8F-BAB6-F0D4DFC1707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stairs"/>
        </a:ext>
      </dgm:extLst>
    </dgm:pt>
    <dgm:pt modelId="{FEFA744F-A0DC-4D37-8901-00FA027FC1F2}" type="pres">
      <dgm:prSet presAssocID="{F230E929-8BDC-4B8F-BAB6-F0D4DFC1707C}" presName="spaceRect" presStyleCnt="0"/>
      <dgm:spPr/>
    </dgm:pt>
    <dgm:pt modelId="{ED6B6DB4-626D-43DB-BCC7-E2CCAAAA3E43}" type="pres">
      <dgm:prSet presAssocID="{F230E929-8BDC-4B8F-BAB6-F0D4DFC1707C}" presName="textRect" presStyleLbl="revTx" presStyleIdx="0" presStyleCnt="3">
        <dgm:presLayoutVars>
          <dgm:chMax val="1"/>
          <dgm:chPref val="1"/>
        </dgm:presLayoutVars>
      </dgm:prSet>
      <dgm:spPr/>
    </dgm:pt>
    <dgm:pt modelId="{54AC2BEB-D51C-44EC-8EDA-34CA20149E41}" type="pres">
      <dgm:prSet presAssocID="{1C087581-A414-4AA7-A480-5A44BFE55E67}" presName="sibTrans" presStyleCnt="0"/>
      <dgm:spPr/>
    </dgm:pt>
    <dgm:pt modelId="{8774540D-DCFA-4998-8894-B60CED49B09B}" type="pres">
      <dgm:prSet presAssocID="{A8D6C3A4-574A-4126-A769-A8B95157C760}" presName="compNode" presStyleCnt="0"/>
      <dgm:spPr/>
    </dgm:pt>
    <dgm:pt modelId="{3E1A7960-E5DE-4D79-B5DA-05BD0E4EAA99}" type="pres">
      <dgm:prSet presAssocID="{A8D6C3A4-574A-4126-A769-A8B95157C760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8AD643C2-3F6D-46E9-8D83-E635CA818F3E}" type="pres">
      <dgm:prSet presAssocID="{A8D6C3A4-574A-4126-A769-A8B95157C76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ger"/>
        </a:ext>
      </dgm:extLst>
    </dgm:pt>
    <dgm:pt modelId="{99DBDAA1-3F23-4669-B986-DEB1F5E34C5E}" type="pres">
      <dgm:prSet presAssocID="{A8D6C3A4-574A-4126-A769-A8B95157C760}" presName="spaceRect" presStyleCnt="0"/>
      <dgm:spPr/>
    </dgm:pt>
    <dgm:pt modelId="{0C715314-8442-47B4-988C-304D9884CBA7}" type="pres">
      <dgm:prSet presAssocID="{A8D6C3A4-574A-4126-A769-A8B95157C760}" presName="textRect" presStyleLbl="revTx" presStyleIdx="1" presStyleCnt="3">
        <dgm:presLayoutVars>
          <dgm:chMax val="1"/>
          <dgm:chPref val="1"/>
        </dgm:presLayoutVars>
      </dgm:prSet>
      <dgm:spPr/>
    </dgm:pt>
    <dgm:pt modelId="{E66A8C78-5F34-49EE-99BE-1A4DD01E771C}" type="pres">
      <dgm:prSet presAssocID="{078D7250-CB96-4A3C-9152-A5AD11A80C90}" presName="sibTrans" presStyleCnt="0"/>
      <dgm:spPr/>
    </dgm:pt>
    <dgm:pt modelId="{0738A0E7-6D9B-4599-AD3A-665E82047853}" type="pres">
      <dgm:prSet presAssocID="{24DE1F90-E401-4C4D-81B5-42A76D4A7332}" presName="compNode" presStyleCnt="0"/>
      <dgm:spPr/>
    </dgm:pt>
    <dgm:pt modelId="{7478E2C4-EF58-4152-BA97-098EA918E0B5}" type="pres">
      <dgm:prSet presAssocID="{24DE1F90-E401-4C4D-81B5-42A76D4A7332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F7D7C752-4B44-4A61-8FA5-04A1062B9446}" type="pres">
      <dgm:prSet presAssocID="{24DE1F90-E401-4C4D-81B5-42A76D4A733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curity Camera"/>
        </a:ext>
      </dgm:extLst>
    </dgm:pt>
    <dgm:pt modelId="{28E7E1DF-5C19-4DB2-935C-5DE5A65CD2FE}" type="pres">
      <dgm:prSet presAssocID="{24DE1F90-E401-4C4D-81B5-42A76D4A7332}" presName="spaceRect" presStyleCnt="0"/>
      <dgm:spPr/>
    </dgm:pt>
    <dgm:pt modelId="{DB5FBC1A-B7AA-4788-8481-6FB76F989784}" type="pres">
      <dgm:prSet presAssocID="{24DE1F90-E401-4C4D-81B5-42A76D4A733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ED2153A-4592-4621-8FDB-11314BAF988E}" type="presOf" srcId="{D013ADB7-6D38-4E30-AD7A-D6356E300BF1}" destId="{C1850E52-EA0C-437B-AAF7-3A763F2D95E9}" srcOrd="0" destOrd="0" presId="urn:microsoft.com/office/officeart/2018/5/layout/IconLeafLabelList"/>
    <dgm:cxn modelId="{7FE1DD3B-9861-4482-83E1-B0169AA0791C}" type="presOf" srcId="{24DE1F90-E401-4C4D-81B5-42A76D4A7332}" destId="{DB5FBC1A-B7AA-4788-8481-6FB76F989784}" srcOrd="0" destOrd="0" presId="urn:microsoft.com/office/officeart/2018/5/layout/IconLeafLabelList"/>
    <dgm:cxn modelId="{3EFD6163-E9DA-44AA-A148-62D4B536D005}" srcId="{D013ADB7-6D38-4E30-AD7A-D6356E300BF1}" destId="{F230E929-8BDC-4B8F-BAB6-F0D4DFC1707C}" srcOrd="0" destOrd="0" parTransId="{CDE3C8E9-635E-4007-BB27-F26935DAB4D6}" sibTransId="{1C087581-A414-4AA7-A480-5A44BFE55E67}"/>
    <dgm:cxn modelId="{DD5CC26F-F416-4138-BE7B-29E0013AB405}" type="presOf" srcId="{A8D6C3A4-574A-4126-A769-A8B95157C760}" destId="{0C715314-8442-47B4-988C-304D9884CBA7}" srcOrd="0" destOrd="0" presId="urn:microsoft.com/office/officeart/2018/5/layout/IconLeafLabelList"/>
    <dgm:cxn modelId="{10E0B891-BD41-41C4-BF8A-6B2DEE450B9F}" srcId="{D013ADB7-6D38-4E30-AD7A-D6356E300BF1}" destId="{24DE1F90-E401-4C4D-81B5-42A76D4A7332}" srcOrd="2" destOrd="0" parTransId="{AAAB78D2-D410-4B4C-95DB-2D171163B415}" sibTransId="{544D0F90-E5D9-474C-B1EA-2428CFB3FE38}"/>
    <dgm:cxn modelId="{AF2A09D5-9236-4CB0-ABB4-619CA5B510C6}" srcId="{D013ADB7-6D38-4E30-AD7A-D6356E300BF1}" destId="{A8D6C3A4-574A-4126-A769-A8B95157C760}" srcOrd="1" destOrd="0" parTransId="{0DB9D044-C36C-453E-AC73-F41AE92AE944}" sibTransId="{078D7250-CB96-4A3C-9152-A5AD11A80C90}"/>
    <dgm:cxn modelId="{295DB3DA-2954-46E0-8EB6-18A5BBC97FD1}" type="presOf" srcId="{F230E929-8BDC-4B8F-BAB6-F0D4DFC1707C}" destId="{ED6B6DB4-626D-43DB-BCC7-E2CCAAAA3E43}" srcOrd="0" destOrd="0" presId="urn:microsoft.com/office/officeart/2018/5/layout/IconLeafLabelList"/>
    <dgm:cxn modelId="{DBF79D8D-DAFB-475D-8AA8-73FD5A779E26}" type="presParOf" srcId="{C1850E52-EA0C-437B-AAF7-3A763F2D95E9}" destId="{A6ABA2AB-4495-44AC-A599-54351286D178}" srcOrd="0" destOrd="0" presId="urn:microsoft.com/office/officeart/2018/5/layout/IconLeafLabelList"/>
    <dgm:cxn modelId="{1421CBA1-3957-41CC-9DAA-B55DB2C31AD0}" type="presParOf" srcId="{A6ABA2AB-4495-44AC-A599-54351286D178}" destId="{ECE3E981-0C78-414A-B860-8BF839609D1E}" srcOrd="0" destOrd="0" presId="urn:microsoft.com/office/officeart/2018/5/layout/IconLeafLabelList"/>
    <dgm:cxn modelId="{A7FCAB23-A90B-4D86-A0C4-FE87BB32AFD9}" type="presParOf" srcId="{A6ABA2AB-4495-44AC-A599-54351286D178}" destId="{A1519D8C-A2ED-49C9-B55D-49D0312F234C}" srcOrd="1" destOrd="0" presId="urn:microsoft.com/office/officeart/2018/5/layout/IconLeafLabelList"/>
    <dgm:cxn modelId="{936E0023-CBC9-40E5-8AB3-28DAB2DA709F}" type="presParOf" srcId="{A6ABA2AB-4495-44AC-A599-54351286D178}" destId="{FEFA744F-A0DC-4D37-8901-00FA027FC1F2}" srcOrd="2" destOrd="0" presId="urn:microsoft.com/office/officeart/2018/5/layout/IconLeafLabelList"/>
    <dgm:cxn modelId="{44339119-FC67-43B9-975F-2D0A2195529E}" type="presParOf" srcId="{A6ABA2AB-4495-44AC-A599-54351286D178}" destId="{ED6B6DB4-626D-43DB-BCC7-E2CCAAAA3E43}" srcOrd="3" destOrd="0" presId="urn:microsoft.com/office/officeart/2018/5/layout/IconLeafLabelList"/>
    <dgm:cxn modelId="{5D030E76-8960-4584-B5F5-3308E7625347}" type="presParOf" srcId="{C1850E52-EA0C-437B-AAF7-3A763F2D95E9}" destId="{54AC2BEB-D51C-44EC-8EDA-34CA20149E41}" srcOrd="1" destOrd="0" presId="urn:microsoft.com/office/officeart/2018/5/layout/IconLeafLabelList"/>
    <dgm:cxn modelId="{D2944ABA-AA94-4D74-82F4-484E11456A40}" type="presParOf" srcId="{C1850E52-EA0C-437B-AAF7-3A763F2D95E9}" destId="{8774540D-DCFA-4998-8894-B60CED49B09B}" srcOrd="2" destOrd="0" presId="urn:microsoft.com/office/officeart/2018/5/layout/IconLeafLabelList"/>
    <dgm:cxn modelId="{4A45D5F1-975F-4923-B00B-81BFD0C1B037}" type="presParOf" srcId="{8774540D-DCFA-4998-8894-B60CED49B09B}" destId="{3E1A7960-E5DE-4D79-B5DA-05BD0E4EAA99}" srcOrd="0" destOrd="0" presId="urn:microsoft.com/office/officeart/2018/5/layout/IconLeafLabelList"/>
    <dgm:cxn modelId="{B82B439F-F456-4701-9ECD-82AF7C4B0EAC}" type="presParOf" srcId="{8774540D-DCFA-4998-8894-B60CED49B09B}" destId="{8AD643C2-3F6D-46E9-8D83-E635CA818F3E}" srcOrd="1" destOrd="0" presId="urn:microsoft.com/office/officeart/2018/5/layout/IconLeafLabelList"/>
    <dgm:cxn modelId="{1B4E7049-F320-4100-B670-FB9ED84DA9DB}" type="presParOf" srcId="{8774540D-DCFA-4998-8894-B60CED49B09B}" destId="{99DBDAA1-3F23-4669-B986-DEB1F5E34C5E}" srcOrd="2" destOrd="0" presId="urn:microsoft.com/office/officeart/2018/5/layout/IconLeafLabelList"/>
    <dgm:cxn modelId="{85AF0524-0FA1-43EB-A0E5-BF22F798E487}" type="presParOf" srcId="{8774540D-DCFA-4998-8894-B60CED49B09B}" destId="{0C715314-8442-47B4-988C-304D9884CBA7}" srcOrd="3" destOrd="0" presId="urn:microsoft.com/office/officeart/2018/5/layout/IconLeafLabelList"/>
    <dgm:cxn modelId="{7E6664BE-A33E-4666-B4A9-2A92708E2954}" type="presParOf" srcId="{C1850E52-EA0C-437B-AAF7-3A763F2D95E9}" destId="{E66A8C78-5F34-49EE-99BE-1A4DD01E771C}" srcOrd="3" destOrd="0" presId="urn:microsoft.com/office/officeart/2018/5/layout/IconLeafLabelList"/>
    <dgm:cxn modelId="{DEAF5D58-38B0-4C2B-8AE7-1C3C23C85431}" type="presParOf" srcId="{C1850E52-EA0C-437B-AAF7-3A763F2D95E9}" destId="{0738A0E7-6D9B-4599-AD3A-665E82047853}" srcOrd="4" destOrd="0" presId="urn:microsoft.com/office/officeart/2018/5/layout/IconLeafLabelList"/>
    <dgm:cxn modelId="{3CFA90A7-8B58-4E9A-A1B9-28A3E04D46BD}" type="presParOf" srcId="{0738A0E7-6D9B-4599-AD3A-665E82047853}" destId="{7478E2C4-EF58-4152-BA97-098EA918E0B5}" srcOrd="0" destOrd="0" presId="urn:microsoft.com/office/officeart/2018/5/layout/IconLeafLabelList"/>
    <dgm:cxn modelId="{03A64E1F-9DD1-432C-B5E5-23B28D3EEF4E}" type="presParOf" srcId="{0738A0E7-6D9B-4599-AD3A-665E82047853}" destId="{F7D7C752-4B44-4A61-8FA5-04A1062B9446}" srcOrd="1" destOrd="0" presId="urn:microsoft.com/office/officeart/2018/5/layout/IconLeafLabelList"/>
    <dgm:cxn modelId="{DAE4019A-460F-43E0-B91B-2A9EE29A01CC}" type="presParOf" srcId="{0738A0E7-6D9B-4599-AD3A-665E82047853}" destId="{28E7E1DF-5C19-4DB2-935C-5DE5A65CD2FE}" srcOrd="2" destOrd="0" presId="urn:microsoft.com/office/officeart/2018/5/layout/IconLeafLabelList"/>
    <dgm:cxn modelId="{D9D9C38B-78DF-48EE-A1F3-B4F2B7DA7642}" type="presParOf" srcId="{0738A0E7-6D9B-4599-AD3A-665E82047853}" destId="{DB5FBC1A-B7AA-4788-8481-6FB76F989784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7B72C0-500A-48CB-8F1A-D490BBE741D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E71560B-5D26-4A9E-AE54-E7D98BB4ECE3}">
      <dgm:prSet/>
      <dgm:spPr/>
      <dgm:t>
        <a:bodyPr/>
        <a:lstStyle/>
        <a:p>
          <a:r>
            <a:rPr lang="nl-NL" b="1" dirty="0">
              <a:solidFill>
                <a:schemeClr val="tx1"/>
              </a:solidFill>
            </a:rPr>
            <a:t>H</a:t>
          </a:r>
          <a:r>
            <a:rPr lang="nl-NL" b="1" dirty="0"/>
            <a:t>azard</a:t>
          </a:r>
          <a:endParaRPr lang="en-US" dirty="0"/>
        </a:p>
      </dgm:t>
    </dgm:pt>
    <dgm:pt modelId="{913470B1-325A-4D60-A79D-840B144EECB5}" type="parTrans" cxnId="{17B78B68-8057-443B-9A8A-3272EE0BAC02}">
      <dgm:prSet/>
      <dgm:spPr/>
      <dgm:t>
        <a:bodyPr/>
        <a:lstStyle/>
        <a:p>
          <a:endParaRPr lang="en-US"/>
        </a:p>
      </dgm:t>
    </dgm:pt>
    <dgm:pt modelId="{97867FB8-4EF3-451D-9E9A-289F7B92A8B7}" type="sibTrans" cxnId="{17B78B68-8057-443B-9A8A-3272EE0BAC02}">
      <dgm:prSet/>
      <dgm:spPr/>
      <dgm:t>
        <a:bodyPr/>
        <a:lstStyle/>
        <a:p>
          <a:endParaRPr lang="en-US"/>
        </a:p>
      </dgm:t>
    </dgm:pt>
    <dgm:pt modelId="{FC6E2A74-63A2-4E7E-B207-FE63DE7C297B}">
      <dgm:prSet/>
      <dgm:spPr/>
      <dgm:t>
        <a:bodyPr/>
        <a:lstStyle/>
        <a:p>
          <a:r>
            <a:rPr lang="nl-NL" b="1" dirty="0">
              <a:solidFill>
                <a:schemeClr val="tx1"/>
              </a:solidFill>
            </a:rPr>
            <a:t>A</a:t>
          </a:r>
          <a:r>
            <a:rPr lang="nl-NL" b="1" dirty="0"/>
            <a:t>nalyses</a:t>
          </a:r>
          <a:endParaRPr lang="en-US" dirty="0"/>
        </a:p>
      </dgm:t>
    </dgm:pt>
    <dgm:pt modelId="{DEECF49E-05EB-4BF7-87FD-B5200FC1310E}" type="parTrans" cxnId="{038ABA40-5304-4F1E-9FA8-8559D3AA8951}">
      <dgm:prSet/>
      <dgm:spPr/>
      <dgm:t>
        <a:bodyPr/>
        <a:lstStyle/>
        <a:p>
          <a:endParaRPr lang="en-US"/>
        </a:p>
      </dgm:t>
    </dgm:pt>
    <dgm:pt modelId="{0C63DBEF-0089-4CEE-BFF3-0B73DD98842E}" type="sibTrans" cxnId="{038ABA40-5304-4F1E-9FA8-8559D3AA8951}">
      <dgm:prSet/>
      <dgm:spPr/>
      <dgm:t>
        <a:bodyPr/>
        <a:lstStyle/>
        <a:p>
          <a:endParaRPr lang="en-US"/>
        </a:p>
      </dgm:t>
    </dgm:pt>
    <dgm:pt modelId="{6C1DD862-F6E7-4D77-B533-F0A77D9B82E4}">
      <dgm:prSet/>
      <dgm:spPr/>
      <dgm:t>
        <a:bodyPr/>
        <a:lstStyle/>
        <a:p>
          <a:r>
            <a:rPr lang="nl-NL" b="1" dirty="0">
              <a:solidFill>
                <a:schemeClr val="tx1"/>
              </a:solidFill>
            </a:rPr>
            <a:t>C</a:t>
          </a:r>
          <a:r>
            <a:rPr lang="nl-NL" b="1" dirty="0"/>
            <a:t>ritical</a:t>
          </a:r>
          <a:endParaRPr lang="en-US" dirty="0"/>
        </a:p>
      </dgm:t>
    </dgm:pt>
    <dgm:pt modelId="{024C7695-C2BB-4304-87F9-6A6315DCA86F}" type="parTrans" cxnId="{816CE010-4926-478A-8F18-A9D4D8D86F38}">
      <dgm:prSet/>
      <dgm:spPr/>
      <dgm:t>
        <a:bodyPr/>
        <a:lstStyle/>
        <a:p>
          <a:endParaRPr lang="en-US"/>
        </a:p>
      </dgm:t>
    </dgm:pt>
    <dgm:pt modelId="{A38841BE-D7A7-4A76-B731-E259E5DF0AC5}" type="sibTrans" cxnId="{816CE010-4926-478A-8F18-A9D4D8D86F38}">
      <dgm:prSet/>
      <dgm:spPr/>
      <dgm:t>
        <a:bodyPr/>
        <a:lstStyle/>
        <a:p>
          <a:endParaRPr lang="en-US"/>
        </a:p>
      </dgm:t>
    </dgm:pt>
    <dgm:pt modelId="{5EAD8871-DDB1-40BE-B4AB-612EC3F6B225}">
      <dgm:prSet/>
      <dgm:spPr/>
      <dgm:t>
        <a:bodyPr/>
        <a:lstStyle/>
        <a:p>
          <a:r>
            <a:rPr lang="nl-NL" b="1" dirty="0">
              <a:solidFill>
                <a:schemeClr val="tx1"/>
              </a:solidFill>
            </a:rPr>
            <a:t>C</a:t>
          </a:r>
          <a:r>
            <a:rPr lang="nl-NL" b="1" dirty="0"/>
            <a:t>ontrol</a:t>
          </a:r>
          <a:endParaRPr lang="en-US" dirty="0"/>
        </a:p>
      </dgm:t>
    </dgm:pt>
    <dgm:pt modelId="{B0C18ADC-EAA8-40E5-A59D-982326F38E0B}" type="parTrans" cxnId="{FA7D3282-9648-4CAA-AF36-390BF0395808}">
      <dgm:prSet/>
      <dgm:spPr/>
      <dgm:t>
        <a:bodyPr/>
        <a:lstStyle/>
        <a:p>
          <a:endParaRPr lang="en-US"/>
        </a:p>
      </dgm:t>
    </dgm:pt>
    <dgm:pt modelId="{4721A91D-E357-4F66-ABA5-091F5FCFD332}" type="sibTrans" cxnId="{FA7D3282-9648-4CAA-AF36-390BF0395808}">
      <dgm:prSet/>
      <dgm:spPr/>
      <dgm:t>
        <a:bodyPr/>
        <a:lstStyle/>
        <a:p>
          <a:endParaRPr lang="en-US"/>
        </a:p>
      </dgm:t>
    </dgm:pt>
    <dgm:pt modelId="{4225A8B5-BD2E-47DF-98ED-E307B9107D74}">
      <dgm:prSet/>
      <dgm:spPr/>
      <dgm:t>
        <a:bodyPr/>
        <a:lstStyle/>
        <a:p>
          <a:r>
            <a:rPr lang="nl-NL" b="1" dirty="0">
              <a:solidFill>
                <a:schemeClr val="tx1"/>
              </a:solidFill>
            </a:rPr>
            <a:t>P</a:t>
          </a:r>
          <a:r>
            <a:rPr lang="nl-NL" b="1" dirty="0"/>
            <a:t>oints </a:t>
          </a:r>
          <a:endParaRPr lang="en-US" dirty="0"/>
        </a:p>
      </dgm:t>
    </dgm:pt>
    <dgm:pt modelId="{40D73579-11D7-42C6-BD60-D2F64D824E26}" type="parTrans" cxnId="{457B91FE-EA12-41AB-8B69-55DC0D3CF666}">
      <dgm:prSet/>
      <dgm:spPr/>
      <dgm:t>
        <a:bodyPr/>
        <a:lstStyle/>
        <a:p>
          <a:endParaRPr lang="en-US"/>
        </a:p>
      </dgm:t>
    </dgm:pt>
    <dgm:pt modelId="{E2BD1805-FBC3-462D-955B-146CAF403755}" type="sibTrans" cxnId="{457B91FE-EA12-41AB-8B69-55DC0D3CF666}">
      <dgm:prSet/>
      <dgm:spPr/>
      <dgm:t>
        <a:bodyPr/>
        <a:lstStyle/>
        <a:p>
          <a:endParaRPr lang="en-US"/>
        </a:p>
      </dgm:t>
    </dgm:pt>
    <dgm:pt modelId="{28F9002C-B252-458C-8957-BB41C8FC9CC7}">
      <dgm:prSet/>
      <dgm:spPr/>
      <dgm:t>
        <a:bodyPr/>
        <a:lstStyle/>
        <a:p>
          <a:r>
            <a:rPr lang="nl-NL"/>
            <a:t>Analyse van kritische punten waarop extra gelet moet worden.</a:t>
          </a:r>
          <a:endParaRPr lang="en-US"/>
        </a:p>
      </dgm:t>
    </dgm:pt>
    <dgm:pt modelId="{B7A81C72-47C9-4322-9B47-27717076E795}" type="parTrans" cxnId="{F78D5B75-1EB8-4DCE-B66F-94F5784508C1}">
      <dgm:prSet/>
      <dgm:spPr/>
      <dgm:t>
        <a:bodyPr/>
        <a:lstStyle/>
        <a:p>
          <a:endParaRPr lang="en-US"/>
        </a:p>
      </dgm:t>
    </dgm:pt>
    <dgm:pt modelId="{8E317BF3-E72D-4BEC-9EC5-9660BEF30D63}" type="sibTrans" cxnId="{F78D5B75-1EB8-4DCE-B66F-94F5784508C1}">
      <dgm:prSet/>
      <dgm:spPr/>
      <dgm:t>
        <a:bodyPr/>
        <a:lstStyle/>
        <a:p>
          <a:endParaRPr lang="en-US"/>
        </a:p>
      </dgm:t>
    </dgm:pt>
    <dgm:pt modelId="{537B14BF-482D-4C2C-84AE-CE1456C62D13}">
      <dgm:prSet/>
      <dgm:spPr/>
      <dgm:t>
        <a:bodyPr/>
        <a:lstStyle/>
        <a:p>
          <a:r>
            <a:rPr lang="nl-NL"/>
            <a:t>Er wordt systematisch gekeken naar kritische punten die van invloed zijn op je eindproduct.</a:t>
          </a:r>
          <a:endParaRPr lang="en-US"/>
        </a:p>
      </dgm:t>
    </dgm:pt>
    <dgm:pt modelId="{98D9CAF7-5E28-4042-87D8-7C6CC61F3E88}" type="parTrans" cxnId="{59B573AE-A244-41B0-8A78-2B74476EA038}">
      <dgm:prSet/>
      <dgm:spPr/>
      <dgm:t>
        <a:bodyPr/>
        <a:lstStyle/>
        <a:p>
          <a:endParaRPr lang="en-US"/>
        </a:p>
      </dgm:t>
    </dgm:pt>
    <dgm:pt modelId="{D5DAA09D-264D-435D-AEA6-95F54CCC9131}" type="sibTrans" cxnId="{59B573AE-A244-41B0-8A78-2B74476EA038}">
      <dgm:prSet/>
      <dgm:spPr/>
      <dgm:t>
        <a:bodyPr/>
        <a:lstStyle/>
        <a:p>
          <a:endParaRPr lang="en-US"/>
        </a:p>
      </dgm:t>
    </dgm:pt>
    <dgm:pt modelId="{A02CB47B-94BC-4EF7-BFFB-BF521823D0F1}" type="pres">
      <dgm:prSet presAssocID="{2C7B72C0-500A-48CB-8F1A-D490BBE741D2}" presName="root" presStyleCnt="0">
        <dgm:presLayoutVars>
          <dgm:dir/>
          <dgm:resizeHandles val="exact"/>
        </dgm:presLayoutVars>
      </dgm:prSet>
      <dgm:spPr/>
    </dgm:pt>
    <dgm:pt modelId="{FDC6C84B-D832-4997-AC56-980A6DEDEBAD}" type="pres">
      <dgm:prSet presAssocID="{CE71560B-5D26-4A9E-AE54-E7D98BB4ECE3}" presName="compNode" presStyleCnt="0"/>
      <dgm:spPr/>
    </dgm:pt>
    <dgm:pt modelId="{3B36783B-596D-44AB-A67B-1C3932DEACCE}" type="pres">
      <dgm:prSet presAssocID="{CE71560B-5D26-4A9E-AE54-E7D98BB4ECE3}" presName="bgRect" presStyleLbl="bgShp" presStyleIdx="0" presStyleCnt="7"/>
      <dgm:spPr/>
    </dgm:pt>
    <dgm:pt modelId="{4C24A441-F173-4CC5-A6BC-EBC1C942E682}" type="pres">
      <dgm:prSet presAssocID="{CE71560B-5D26-4A9E-AE54-E7D98BB4ECE3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ctive"/>
        </a:ext>
      </dgm:extLst>
    </dgm:pt>
    <dgm:pt modelId="{AC8BF394-386B-4C9B-B287-28BB3D7BB273}" type="pres">
      <dgm:prSet presAssocID="{CE71560B-5D26-4A9E-AE54-E7D98BB4ECE3}" presName="spaceRect" presStyleCnt="0"/>
      <dgm:spPr/>
    </dgm:pt>
    <dgm:pt modelId="{843D16B4-8724-41A5-AF18-4D3622131CF1}" type="pres">
      <dgm:prSet presAssocID="{CE71560B-5D26-4A9E-AE54-E7D98BB4ECE3}" presName="parTx" presStyleLbl="revTx" presStyleIdx="0" presStyleCnt="7">
        <dgm:presLayoutVars>
          <dgm:chMax val="0"/>
          <dgm:chPref val="0"/>
        </dgm:presLayoutVars>
      </dgm:prSet>
      <dgm:spPr/>
    </dgm:pt>
    <dgm:pt modelId="{C36C9306-622B-4222-9E4A-975D416205DE}" type="pres">
      <dgm:prSet presAssocID="{97867FB8-4EF3-451D-9E9A-289F7B92A8B7}" presName="sibTrans" presStyleCnt="0"/>
      <dgm:spPr/>
    </dgm:pt>
    <dgm:pt modelId="{E285B330-F9AE-44DB-958A-05FAD8701EAE}" type="pres">
      <dgm:prSet presAssocID="{FC6E2A74-63A2-4E7E-B207-FE63DE7C297B}" presName="compNode" presStyleCnt="0"/>
      <dgm:spPr/>
    </dgm:pt>
    <dgm:pt modelId="{513DB615-5F44-41A3-93D2-FD2235D0C1E7}" type="pres">
      <dgm:prSet presAssocID="{FC6E2A74-63A2-4E7E-B207-FE63DE7C297B}" presName="bgRect" presStyleLbl="bgShp" presStyleIdx="1" presStyleCnt="7"/>
      <dgm:spPr/>
    </dgm:pt>
    <dgm:pt modelId="{B1F176EE-F6B9-42EA-B176-28D81A86E2B8}" type="pres">
      <dgm:prSet presAssocID="{FC6E2A74-63A2-4E7E-B207-FE63DE7C297B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3B8320C6-846A-40A4-9DB3-CA002B6A08FB}" type="pres">
      <dgm:prSet presAssocID="{FC6E2A74-63A2-4E7E-B207-FE63DE7C297B}" presName="spaceRect" presStyleCnt="0"/>
      <dgm:spPr/>
    </dgm:pt>
    <dgm:pt modelId="{E43B523F-3DCE-4B02-B3A0-910B9D0B0211}" type="pres">
      <dgm:prSet presAssocID="{FC6E2A74-63A2-4E7E-B207-FE63DE7C297B}" presName="parTx" presStyleLbl="revTx" presStyleIdx="1" presStyleCnt="7">
        <dgm:presLayoutVars>
          <dgm:chMax val="0"/>
          <dgm:chPref val="0"/>
        </dgm:presLayoutVars>
      </dgm:prSet>
      <dgm:spPr/>
    </dgm:pt>
    <dgm:pt modelId="{9402674E-5B0C-458C-BC09-DAE19CEF1DF5}" type="pres">
      <dgm:prSet presAssocID="{0C63DBEF-0089-4CEE-BFF3-0B73DD98842E}" presName="sibTrans" presStyleCnt="0"/>
      <dgm:spPr/>
    </dgm:pt>
    <dgm:pt modelId="{263B68F9-204F-44A7-BD2B-225655A736AF}" type="pres">
      <dgm:prSet presAssocID="{6C1DD862-F6E7-4D77-B533-F0A77D9B82E4}" presName="compNode" presStyleCnt="0"/>
      <dgm:spPr/>
    </dgm:pt>
    <dgm:pt modelId="{0B3CC735-22B1-4158-AF2A-51FB28D3A4E9}" type="pres">
      <dgm:prSet presAssocID="{6C1DD862-F6E7-4D77-B533-F0A77D9B82E4}" presName="bgRect" presStyleLbl="bgShp" presStyleIdx="2" presStyleCnt="7"/>
      <dgm:spPr/>
    </dgm:pt>
    <dgm:pt modelId="{4E635C98-9756-4F3D-A172-26874805BF94}" type="pres">
      <dgm:prSet presAssocID="{6C1DD862-F6E7-4D77-B533-F0A77D9B82E4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B4641DC-7258-4703-BAD0-8C04CBE7FAEC}" type="pres">
      <dgm:prSet presAssocID="{6C1DD862-F6E7-4D77-B533-F0A77D9B82E4}" presName="spaceRect" presStyleCnt="0"/>
      <dgm:spPr/>
    </dgm:pt>
    <dgm:pt modelId="{1B042E5C-E5FC-4C5C-9376-A1C8858A93C5}" type="pres">
      <dgm:prSet presAssocID="{6C1DD862-F6E7-4D77-B533-F0A77D9B82E4}" presName="parTx" presStyleLbl="revTx" presStyleIdx="2" presStyleCnt="7">
        <dgm:presLayoutVars>
          <dgm:chMax val="0"/>
          <dgm:chPref val="0"/>
        </dgm:presLayoutVars>
      </dgm:prSet>
      <dgm:spPr/>
    </dgm:pt>
    <dgm:pt modelId="{3548A31B-4D92-40EC-BF96-6F38D4BEA10A}" type="pres">
      <dgm:prSet presAssocID="{A38841BE-D7A7-4A76-B731-E259E5DF0AC5}" presName="sibTrans" presStyleCnt="0"/>
      <dgm:spPr/>
    </dgm:pt>
    <dgm:pt modelId="{D6FA3898-F340-4374-A3C3-0EC901CB1803}" type="pres">
      <dgm:prSet presAssocID="{5EAD8871-DDB1-40BE-B4AB-612EC3F6B225}" presName="compNode" presStyleCnt="0"/>
      <dgm:spPr/>
    </dgm:pt>
    <dgm:pt modelId="{F9925E40-BF87-4761-AD93-EB8AE68B517C}" type="pres">
      <dgm:prSet presAssocID="{5EAD8871-DDB1-40BE-B4AB-612EC3F6B225}" presName="bgRect" presStyleLbl="bgShp" presStyleIdx="3" presStyleCnt="7"/>
      <dgm:spPr/>
    </dgm:pt>
    <dgm:pt modelId="{DC077C8F-14A1-4FD6-B704-CD17967D247E}" type="pres">
      <dgm:prSet presAssocID="{5EAD8871-DDB1-40BE-B4AB-612EC3F6B225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7E716C45-6CF8-4B9C-90EB-FD6929F83878}" type="pres">
      <dgm:prSet presAssocID="{5EAD8871-DDB1-40BE-B4AB-612EC3F6B225}" presName="spaceRect" presStyleCnt="0"/>
      <dgm:spPr/>
    </dgm:pt>
    <dgm:pt modelId="{00DC1F46-545C-4740-9AEB-6AF6AFE96691}" type="pres">
      <dgm:prSet presAssocID="{5EAD8871-DDB1-40BE-B4AB-612EC3F6B225}" presName="parTx" presStyleLbl="revTx" presStyleIdx="3" presStyleCnt="7">
        <dgm:presLayoutVars>
          <dgm:chMax val="0"/>
          <dgm:chPref val="0"/>
        </dgm:presLayoutVars>
      </dgm:prSet>
      <dgm:spPr/>
    </dgm:pt>
    <dgm:pt modelId="{E82EC036-BF1E-45DC-8210-9CA680E83451}" type="pres">
      <dgm:prSet presAssocID="{4721A91D-E357-4F66-ABA5-091F5FCFD332}" presName="sibTrans" presStyleCnt="0"/>
      <dgm:spPr/>
    </dgm:pt>
    <dgm:pt modelId="{DD38239D-6D52-425A-9FFF-9953E124C584}" type="pres">
      <dgm:prSet presAssocID="{4225A8B5-BD2E-47DF-98ED-E307B9107D74}" presName="compNode" presStyleCnt="0"/>
      <dgm:spPr/>
    </dgm:pt>
    <dgm:pt modelId="{1E5DD20A-0B58-4B4D-B57D-F7109D5B140D}" type="pres">
      <dgm:prSet presAssocID="{4225A8B5-BD2E-47DF-98ED-E307B9107D74}" presName="bgRect" presStyleLbl="bgShp" presStyleIdx="4" presStyleCnt="7"/>
      <dgm:spPr/>
    </dgm:pt>
    <dgm:pt modelId="{CCE61674-5C74-488E-BB87-B87561EECFED}" type="pres">
      <dgm:prSet presAssocID="{4225A8B5-BD2E-47DF-98ED-E307B9107D74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BD4E0AAC-83DE-4B6B-AE81-2FDC683505EB}" type="pres">
      <dgm:prSet presAssocID="{4225A8B5-BD2E-47DF-98ED-E307B9107D74}" presName="spaceRect" presStyleCnt="0"/>
      <dgm:spPr/>
    </dgm:pt>
    <dgm:pt modelId="{9EC235E5-EF17-43FD-AD07-BF14C485B4AD}" type="pres">
      <dgm:prSet presAssocID="{4225A8B5-BD2E-47DF-98ED-E307B9107D74}" presName="parTx" presStyleLbl="revTx" presStyleIdx="4" presStyleCnt="7">
        <dgm:presLayoutVars>
          <dgm:chMax val="0"/>
          <dgm:chPref val="0"/>
        </dgm:presLayoutVars>
      </dgm:prSet>
      <dgm:spPr/>
    </dgm:pt>
    <dgm:pt modelId="{741F2D30-164B-4875-B638-688B0A24E98D}" type="pres">
      <dgm:prSet presAssocID="{E2BD1805-FBC3-462D-955B-146CAF403755}" presName="sibTrans" presStyleCnt="0"/>
      <dgm:spPr/>
    </dgm:pt>
    <dgm:pt modelId="{0C4760C5-DCFF-4D12-9527-252EEA1B300F}" type="pres">
      <dgm:prSet presAssocID="{28F9002C-B252-458C-8957-BB41C8FC9CC7}" presName="compNode" presStyleCnt="0"/>
      <dgm:spPr/>
    </dgm:pt>
    <dgm:pt modelId="{15C03472-2D85-4102-BC75-701DE09ECD34}" type="pres">
      <dgm:prSet presAssocID="{28F9002C-B252-458C-8957-BB41C8FC9CC7}" presName="bgRect" presStyleLbl="bgShp" presStyleIdx="5" presStyleCnt="7"/>
      <dgm:spPr/>
    </dgm:pt>
    <dgm:pt modelId="{29DE1AF9-DC29-4931-A582-386CA0607DCC}" type="pres">
      <dgm:prSet presAssocID="{28F9002C-B252-458C-8957-BB41C8FC9CC7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03B38B05-EE77-4108-AD4B-3D7339D4F518}" type="pres">
      <dgm:prSet presAssocID="{28F9002C-B252-458C-8957-BB41C8FC9CC7}" presName="spaceRect" presStyleCnt="0"/>
      <dgm:spPr/>
    </dgm:pt>
    <dgm:pt modelId="{1B4EE56A-3A91-4945-9EF1-849F6566D5C5}" type="pres">
      <dgm:prSet presAssocID="{28F9002C-B252-458C-8957-BB41C8FC9CC7}" presName="parTx" presStyleLbl="revTx" presStyleIdx="5" presStyleCnt="7">
        <dgm:presLayoutVars>
          <dgm:chMax val="0"/>
          <dgm:chPref val="0"/>
        </dgm:presLayoutVars>
      </dgm:prSet>
      <dgm:spPr/>
    </dgm:pt>
    <dgm:pt modelId="{DA510E72-DA66-432E-B3AD-1A3A55976AF9}" type="pres">
      <dgm:prSet presAssocID="{8E317BF3-E72D-4BEC-9EC5-9660BEF30D63}" presName="sibTrans" presStyleCnt="0"/>
      <dgm:spPr/>
    </dgm:pt>
    <dgm:pt modelId="{4CFDA9CD-A1AC-4CFF-A3E7-747BB009A04B}" type="pres">
      <dgm:prSet presAssocID="{537B14BF-482D-4C2C-84AE-CE1456C62D13}" presName="compNode" presStyleCnt="0"/>
      <dgm:spPr/>
    </dgm:pt>
    <dgm:pt modelId="{E0A5D24D-DECB-442A-ABDA-4601FEBF3427}" type="pres">
      <dgm:prSet presAssocID="{537B14BF-482D-4C2C-84AE-CE1456C62D13}" presName="bgRect" presStyleLbl="bgShp" presStyleIdx="6" presStyleCnt="7"/>
      <dgm:spPr/>
    </dgm:pt>
    <dgm:pt modelId="{893263F6-87B1-4377-BC1B-FD98E3ABC08D}" type="pres">
      <dgm:prSet presAssocID="{537B14BF-482D-4C2C-84AE-CE1456C62D13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F2F41203-EF46-48C9-8025-6315C8EBD387}" type="pres">
      <dgm:prSet presAssocID="{537B14BF-482D-4C2C-84AE-CE1456C62D13}" presName="spaceRect" presStyleCnt="0"/>
      <dgm:spPr/>
    </dgm:pt>
    <dgm:pt modelId="{89309C10-8F43-45D0-9D52-8FFFB8CC8600}" type="pres">
      <dgm:prSet presAssocID="{537B14BF-482D-4C2C-84AE-CE1456C62D13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816CE010-4926-478A-8F18-A9D4D8D86F38}" srcId="{2C7B72C0-500A-48CB-8F1A-D490BBE741D2}" destId="{6C1DD862-F6E7-4D77-B533-F0A77D9B82E4}" srcOrd="2" destOrd="0" parTransId="{024C7695-C2BB-4304-87F9-6A6315DCA86F}" sibTransId="{A38841BE-D7A7-4A76-B731-E259E5DF0AC5}"/>
    <dgm:cxn modelId="{223B081B-1937-4C2C-8E85-91049491250B}" type="presOf" srcId="{CE71560B-5D26-4A9E-AE54-E7D98BB4ECE3}" destId="{843D16B4-8724-41A5-AF18-4D3622131CF1}" srcOrd="0" destOrd="0" presId="urn:microsoft.com/office/officeart/2018/2/layout/IconVerticalSolidList"/>
    <dgm:cxn modelId="{8CA9032F-70B4-4632-B3FB-128648FA91E3}" type="presOf" srcId="{6C1DD862-F6E7-4D77-B533-F0A77D9B82E4}" destId="{1B042E5C-E5FC-4C5C-9376-A1C8858A93C5}" srcOrd="0" destOrd="0" presId="urn:microsoft.com/office/officeart/2018/2/layout/IconVerticalSolidList"/>
    <dgm:cxn modelId="{038ABA40-5304-4F1E-9FA8-8559D3AA8951}" srcId="{2C7B72C0-500A-48CB-8F1A-D490BBE741D2}" destId="{FC6E2A74-63A2-4E7E-B207-FE63DE7C297B}" srcOrd="1" destOrd="0" parTransId="{DEECF49E-05EB-4BF7-87FD-B5200FC1310E}" sibTransId="{0C63DBEF-0089-4CEE-BFF3-0B73DD98842E}"/>
    <dgm:cxn modelId="{7F93C947-FE62-4A6C-80D6-96F87CF96A48}" type="presOf" srcId="{2C7B72C0-500A-48CB-8F1A-D490BBE741D2}" destId="{A02CB47B-94BC-4EF7-BFFB-BF521823D0F1}" srcOrd="0" destOrd="0" presId="urn:microsoft.com/office/officeart/2018/2/layout/IconVerticalSolidList"/>
    <dgm:cxn modelId="{17B78B68-8057-443B-9A8A-3272EE0BAC02}" srcId="{2C7B72C0-500A-48CB-8F1A-D490BBE741D2}" destId="{CE71560B-5D26-4A9E-AE54-E7D98BB4ECE3}" srcOrd="0" destOrd="0" parTransId="{913470B1-325A-4D60-A79D-840B144EECB5}" sibTransId="{97867FB8-4EF3-451D-9E9A-289F7B92A8B7}"/>
    <dgm:cxn modelId="{98EA876B-0965-41F5-905A-A2B8B72E57F8}" type="presOf" srcId="{5EAD8871-DDB1-40BE-B4AB-612EC3F6B225}" destId="{00DC1F46-545C-4740-9AEB-6AF6AFE96691}" srcOrd="0" destOrd="0" presId="urn:microsoft.com/office/officeart/2018/2/layout/IconVerticalSolidList"/>
    <dgm:cxn modelId="{F78D5B75-1EB8-4DCE-B66F-94F5784508C1}" srcId="{2C7B72C0-500A-48CB-8F1A-D490BBE741D2}" destId="{28F9002C-B252-458C-8957-BB41C8FC9CC7}" srcOrd="5" destOrd="0" parTransId="{B7A81C72-47C9-4322-9B47-27717076E795}" sibTransId="{8E317BF3-E72D-4BEC-9EC5-9660BEF30D63}"/>
    <dgm:cxn modelId="{FA7D3282-9648-4CAA-AF36-390BF0395808}" srcId="{2C7B72C0-500A-48CB-8F1A-D490BBE741D2}" destId="{5EAD8871-DDB1-40BE-B4AB-612EC3F6B225}" srcOrd="3" destOrd="0" parTransId="{B0C18ADC-EAA8-40E5-A59D-982326F38E0B}" sibTransId="{4721A91D-E357-4F66-ABA5-091F5FCFD332}"/>
    <dgm:cxn modelId="{774DE99B-D3ED-4B7A-8F3B-75D485F0E9D4}" type="presOf" srcId="{FC6E2A74-63A2-4E7E-B207-FE63DE7C297B}" destId="{E43B523F-3DCE-4B02-B3A0-910B9D0B0211}" srcOrd="0" destOrd="0" presId="urn:microsoft.com/office/officeart/2018/2/layout/IconVerticalSolidList"/>
    <dgm:cxn modelId="{994FD7A2-6532-4511-858B-AC4BA0D1FE50}" type="presOf" srcId="{537B14BF-482D-4C2C-84AE-CE1456C62D13}" destId="{89309C10-8F43-45D0-9D52-8FFFB8CC8600}" srcOrd="0" destOrd="0" presId="urn:microsoft.com/office/officeart/2018/2/layout/IconVerticalSolidList"/>
    <dgm:cxn modelId="{077003A9-B8A2-4BA4-8FB9-B9CA98C1D5FA}" type="presOf" srcId="{28F9002C-B252-458C-8957-BB41C8FC9CC7}" destId="{1B4EE56A-3A91-4945-9EF1-849F6566D5C5}" srcOrd="0" destOrd="0" presId="urn:microsoft.com/office/officeart/2018/2/layout/IconVerticalSolidList"/>
    <dgm:cxn modelId="{59B573AE-A244-41B0-8A78-2B74476EA038}" srcId="{2C7B72C0-500A-48CB-8F1A-D490BBE741D2}" destId="{537B14BF-482D-4C2C-84AE-CE1456C62D13}" srcOrd="6" destOrd="0" parTransId="{98D9CAF7-5E28-4042-87D8-7C6CC61F3E88}" sibTransId="{D5DAA09D-264D-435D-AEA6-95F54CCC9131}"/>
    <dgm:cxn modelId="{7947F2B1-DB34-4DFF-ACC0-8401654E1257}" type="presOf" srcId="{4225A8B5-BD2E-47DF-98ED-E307B9107D74}" destId="{9EC235E5-EF17-43FD-AD07-BF14C485B4AD}" srcOrd="0" destOrd="0" presId="urn:microsoft.com/office/officeart/2018/2/layout/IconVerticalSolidList"/>
    <dgm:cxn modelId="{457B91FE-EA12-41AB-8B69-55DC0D3CF666}" srcId="{2C7B72C0-500A-48CB-8F1A-D490BBE741D2}" destId="{4225A8B5-BD2E-47DF-98ED-E307B9107D74}" srcOrd="4" destOrd="0" parTransId="{40D73579-11D7-42C6-BD60-D2F64D824E26}" sibTransId="{E2BD1805-FBC3-462D-955B-146CAF403755}"/>
    <dgm:cxn modelId="{4DD9E2F0-8598-49ED-B901-2396A0967727}" type="presParOf" srcId="{A02CB47B-94BC-4EF7-BFFB-BF521823D0F1}" destId="{FDC6C84B-D832-4997-AC56-980A6DEDEBAD}" srcOrd="0" destOrd="0" presId="urn:microsoft.com/office/officeart/2018/2/layout/IconVerticalSolidList"/>
    <dgm:cxn modelId="{4857D622-436D-4B9B-AD0A-324DB309E3DB}" type="presParOf" srcId="{FDC6C84B-D832-4997-AC56-980A6DEDEBAD}" destId="{3B36783B-596D-44AB-A67B-1C3932DEACCE}" srcOrd="0" destOrd="0" presId="urn:microsoft.com/office/officeart/2018/2/layout/IconVerticalSolidList"/>
    <dgm:cxn modelId="{47D90B17-8C18-4ED5-81AD-3AAE5004A22E}" type="presParOf" srcId="{FDC6C84B-D832-4997-AC56-980A6DEDEBAD}" destId="{4C24A441-F173-4CC5-A6BC-EBC1C942E682}" srcOrd="1" destOrd="0" presId="urn:microsoft.com/office/officeart/2018/2/layout/IconVerticalSolidList"/>
    <dgm:cxn modelId="{B5143C0A-7263-4D8A-ADAA-DD72D64B7835}" type="presParOf" srcId="{FDC6C84B-D832-4997-AC56-980A6DEDEBAD}" destId="{AC8BF394-386B-4C9B-B287-28BB3D7BB273}" srcOrd="2" destOrd="0" presId="urn:microsoft.com/office/officeart/2018/2/layout/IconVerticalSolidList"/>
    <dgm:cxn modelId="{C9555EEF-C8B7-4D76-878B-9300D2821F34}" type="presParOf" srcId="{FDC6C84B-D832-4997-AC56-980A6DEDEBAD}" destId="{843D16B4-8724-41A5-AF18-4D3622131CF1}" srcOrd="3" destOrd="0" presId="urn:microsoft.com/office/officeart/2018/2/layout/IconVerticalSolidList"/>
    <dgm:cxn modelId="{CA6926CD-B2C5-409C-9C36-363331855050}" type="presParOf" srcId="{A02CB47B-94BC-4EF7-BFFB-BF521823D0F1}" destId="{C36C9306-622B-4222-9E4A-975D416205DE}" srcOrd="1" destOrd="0" presId="urn:microsoft.com/office/officeart/2018/2/layout/IconVerticalSolidList"/>
    <dgm:cxn modelId="{699F3845-B28B-4D63-9D03-609EE012268F}" type="presParOf" srcId="{A02CB47B-94BC-4EF7-BFFB-BF521823D0F1}" destId="{E285B330-F9AE-44DB-958A-05FAD8701EAE}" srcOrd="2" destOrd="0" presId="urn:microsoft.com/office/officeart/2018/2/layout/IconVerticalSolidList"/>
    <dgm:cxn modelId="{42681567-80D0-4998-A635-F2B6D7BCA14F}" type="presParOf" srcId="{E285B330-F9AE-44DB-958A-05FAD8701EAE}" destId="{513DB615-5F44-41A3-93D2-FD2235D0C1E7}" srcOrd="0" destOrd="0" presId="urn:microsoft.com/office/officeart/2018/2/layout/IconVerticalSolidList"/>
    <dgm:cxn modelId="{2CCD80F7-A4C4-449D-A475-FB5CD55309B8}" type="presParOf" srcId="{E285B330-F9AE-44DB-958A-05FAD8701EAE}" destId="{B1F176EE-F6B9-42EA-B176-28D81A86E2B8}" srcOrd="1" destOrd="0" presId="urn:microsoft.com/office/officeart/2018/2/layout/IconVerticalSolidList"/>
    <dgm:cxn modelId="{D4C3A672-EB51-4031-A83A-F702BBF3D746}" type="presParOf" srcId="{E285B330-F9AE-44DB-958A-05FAD8701EAE}" destId="{3B8320C6-846A-40A4-9DB3-CA002B6A08FB}" srcOrd="2" destOrd="0" presId="urn:microsoft.com/office/officeart/2018/2/layout/IconVerticalSolidList"/>
    <dgm:cxn modelId="{DB87D2A6-B0DC-4522-9825-B3B0CE198A13}" type="presParOf" srcId="{E285B330-F9AE-44DB-958A-05FAD8701EAE}" destId="{E43B523F-3DCE-4B02-B3A0-910B9D0B0211}" srcOrd="3" destOrd="0" presId="urn:microsoft.com/office/officeart/2018/2/layout/IconVerticalSolidList"/>
    <dgm:cxn modelId="{20DE8612-2284-4A68-99B9-412A7DA9F7AE}" type="presParOf" srcId="{A02CB47B-94BC-4EF7-BFFB-BF521823D0F1}" destId="{9402674E-5B0C-458C-BC09-DAE19CEF1DF5}" srcOrd="3" destOrd="0" presId="urn:microsoft.com/office/officeart/2018/2/layout/IconVerticalSolidList"/>
    <dgm:cxn modelId="{EBA1D1DD-186B-4348-A676-44BA5047A449}" type="presParOf" srcId="{A02CB47B-94BC-4EF7-BFFB-BF521823D0F1}" destId="{263B68F9-204F-44A7-BD2B-225655A736AF}" srcOrd="4" destOrd="0" presId="urn:microsoft.com/office/officeart/2018/2/layout/IconVerticalSolidList"/>
    <dgm:cxn modelId="{F2BB8283-8609-42A9-8798-DD4AB7CC4737}" type="presParOf" srcId="{263B68F9-204F-44A7-BD2B-225655A736AF}" destId="{0B3CC735-22B1-4158-AF2A-51FB28D3A4E9}" srcOrd="0" destOrd="0" presId="urn:microsoft.com/office/officeart/2018/2/layout/IconVerticalSolidList"/>
    <dgm:cxn modelId="{5C17DF1D-AA97-4627-A96A-29BD27601DCA}" type="presParOf" srcId="{263B68F9-204F-44A7-BD2B-225655A736AF}" destId="{4E635C98-9756-4F3D-A172-26874805BF94}" srcOrd="1" destOrd="0" presId="urn:microsoft.com/office/officeart/2018/2/layout/IconVerticalSolidList"/>
    <dgm:cxn modelId="{AA7C9996-AC85-4C32-913D-19657B6E526B}" type="presParOf" srcId="{263B68F9-204F-44A7-BD2B-225655A736AF}" destId="{2B4641DC-7258-4703-BAD0-8C04CBE7FAEC}" srcOrd="2" destOrd="0" presId="urn:microsoft.com/office/officeart/2018/2/layout/IconVerticalSolidList"/>
    <dgm:cxn modelId="{C26596EF-0CEF-4020-9552-80C6084EB537}" type="presParOf" srcId="{263B68F9-204F-44A7-BD2B-225655A736AF}" destId="{1B042E5C-E5FC-4C5C-9376-A1C8858A93C5}" srcOrd="3" destOrd="0" presId="urn:microsoft.com/office/officeart/2018/2/layout/IconVerticalSolidList"/>
    <dgm:cxn modelId="{A3AD71F0-A5B9-4BAE-90A8-5F98609D9D63}" type="presParOf" srcId="{A02CB47B-94BC-4EF7-BFFB-BF521823D0F1}" destId="{3548A31B-4D92-40EC-BF96-6F38D4BEA10A}" srcOrd="5" destOrd="0" presId="urn:microsoft.com/office/officeart/2018/2/layout/IconVerticalSolidList"/>
    <dgm:cxn modelId="{8C7623F2-8590-46BF-A8CD-A1F22CB6052E}" type="presParOf" srcId="{A02CB47B-94BC-4EF7-BFFB-BF521823D0F1}" destId="{D6FA3898-F340-4374-A3C3-0EC901CB1803}" srcOrd="6" destOrd="0" presId="urn:microsoft.com/office/officeart/2018/2/layout/IconVerticalSolidList"/>
    <dgm:cxn modelId="{F7B94AB1-A552-4969-97BB-413583D561A6}" type="presParOf" srcId="{D6FA3898-F340-4374-A3C3-0EC901CB1803}" destId="{F9925E40-BF87-4761-AD93-EB8AE68B517C}" srcOrd="0" destOrd="0" presId="urn:microsoft.com/office/officeart/2018/2/layout/IconVerticalSolidList"/>
    <dgm:cxn modelId="{3DA60568-1B86-4304-9E39-F4430BA06829}" type="presParOf" srcId="{D6FA3898-F340-4374-A3C3-0EC901CB1803}" destId="{DC077C8F-14A1-4FD6-B704-CD17967D247E}" srcOrd="1" destOrd="0" presId="urn:microsoft.com/office/officeart/2018/2/layout/IconVerticalSolidList"/>
    <dgm:cxn modelId="{82A1C44C-4DD5-4488-83DA-7B5C992C68D3}" type="presParOf" srcId="{D6FA3898-F340-4374-A3C3-0EC901CB1803}" destId="{7E716C45-6CF8-4B9C-90EB-FD6929F83878}" srcOrd="2" destOrd="0" presId="urn:microsoft.com/office/officeart/2018/2/layout/IconVerticalSolidList"/>
    <dgm:cxn modelId="{9023A2E4-44D5-41E9-ACC8-50196DB81EA8}" type="presParOf" srcId="{D6FA3898-F340-4374-A3C3-0EC901CB1803}" destId="{00DC1F46-545C-4740-9AEB-6AF6AFE96691}" srcOrd="3" destOrd="0" presId="urn:microsoft.com/office/officeart/2018/2/layout/IconVerticalSolidList"/>
    <dgm:cxn modelId="{35C66116-B55D-48F4-A950-F012C5713C05}" type="presParOf" srcId="{A02CB47B-94BC-4EF7-BFFB-BF521823D0F1}" destId="{E82EC036-BF1E-45DC-8210-9CA680E83451}" srcOrd="7" destOrd="0" presId="urn:microsoft.com/office/officeart/2018/2/layout/IconVerticalSolidList"/>
    <dgm:cxn modelId="{BEAA2821-B1E5-49DD-835D-2F6C286AD240}" type="presParOf" srcId="{A02CB47B-94BC-4EF7-BFFB-BF521823D0F1}" destId="{DD38239D-6D52-425A-9FFF-9953E124C584}" srcOrd="8" destOrd="0" presId="urn:microsoft.com/office/officeart/2018/2/layout/IconVerticalSolidList"/>
    <dgm:cxn modelId="{739051EA-0932-490C-9E81-55C2524364E6}" type="presParOf" srcId="{DD38239D-6D52-425A-9FFF-9953E124C584}" destId="{1E5DD20A-0B58-4B4D-B57D-F7109D5B140D}" srcOrd="0" destOrd="0" presId="urn:microsoft.com/office/officeart/2018/2/layout/IconVerticalSolidList"/>
    <dgm:cxn modelId="{692507E1-4C2C-466D-A688-F2762DDAAD68}" type="presParOf" srcId="{DD38239D-6D52-425A-9FFF-9953E124C584}" destId="{CCE61674-5C74-488E-BB87-B87561EECFED}" srcOrd="1" destOrd="0" presId="urn:microsoft.com/office/officeart/2018/2/layout/IconVerticalSolidList"/>
    <dgm:cxn modelId="{B90E9DEE-29D6-49D8-BA6D-F4DED52C66BF}" type="presParOf" srcId="{DD38239D-6D52-425A-9FFF-9953E124C584}" destId="{BD4E0AAC-83DE-4B6B-AE81-2FDC683505EB}" srcOrd="2" destOrd="0" presId="urn:microsoft.com/office/officeart/2018/2/layout/IconVerticalSolidList"/>
    <dgm:cxn modelId="{42DFE0BC-3C7E-4203-9D04-0ED1FFE33984}" type="presParOf" srcId="{DD38239D-6D52-425A-9FFF-9953E124C584}" destId="{9EC235E5-EF17-43FD-AD07-BF14C485B4AD}" srcOrd="3" destOrd="0" presId="urn:microsoft.com/office/officeart/2018/2/layout/IconVerticalSolidList"/>
    <dgm:cxn modelId="{F675E9CB-FFB4-4A00-BB94-82A6833BE9F8}" type="presParOf" srcId="{A02CB47B-94BC-4EF7-BFFB-BF521823D0F1}" destId="{741F2D30-164B-4875-B638-688B0A24E98D}" srcOrd="9" destOrd="0" presId="urn:microsoft.com/office/officeart/2018/2/layout/IconVerticalSolidList"/>
    <dgm:cxn modelId="{1C5057AD-3918-4C48-900C-C360B7A5C007}" type="presParOf" srcId="{A02CB47B-94BC-4EF7-BFFB-BF521823D0F1}" destId="{0C4760C5-DCFF-4D12-9527-252EEA1B300F}" srcOrd="10" destOrd="0" presId="urn:microsoft.com/office/officeart/2018/2/layout/IconVerticalSolidList"/>
    <dgm:cxn modelId="{9DB62703-D38E-41CF-A7C8-846BA0F8703D}" type="presParOf" srcId="{0C4760C5-DCFF-4D12-9527-252EEA1B300F}" destId="{15C03472-2D85-4102-BC75-701DE09ECD34}" srcOrd="0" destOrd="0" presId="urn:microsoft.com/office/officeart/2018/2/layout/IconVerticalSolidList"/>
    <dgm:cxn modelId="{AFDF635C-43A5-403D-A0B7-61867A06FEB0}" type="presParOf" srcId="{0C4760C5-DCFF-4D12-9527-252EEA1B300F}" destId="{29DE1AF9-DC29-4931-A582-386CA0607DCC}" srcOrd="1" destOrd="0" presId="urn:microsoft.com/office/officeart/2018/2/layout/IconVerticalSolidList"/>
    <dgm:cxn modelId="{9DF0E814-44AB-4EFF-AB84-3C908041CDE8}" type="presParOf" srcId="{0C4760C5-DCFF-4D12-9527-252EEA1B300F}" destId="{03B38B05-EE77-4108-AD4B-3D7339D4F518}" srcOrd="2" destOrd="0" presId="urn:microsoft.com/office/officeart/2018/2/layout/IconVerticalSolidList"/>
    <dgm:cxn modelId="{21DC653F-4112-4E90-9776-9AD87B472DFD}" type="presParOf" srcId="{0C4760C5-DCFF-4D12-9527-252EEA1B300F}" destId="{1B4EE56A-3A91-4945-9EF1-849F6566D5C5}" srcOrd="3" destOrd="0" presId="urn:microsoft.com/office/officeart/2018/2/layout/IconVerticalSolidList"/>
    <dgm:cxn modelId="{6BCAF8DD-DD67-4368-A78B-CF06ADAA4F6B}" type="presParOf" srcId="{A02CB47B-94BC-4EF7-BFFB-BF521823D0F1}" destId="{DA510E72-DA66-432E-B3AD-1A3A55976AF9}" srcOrd="11" destOrd="0" presId="urn:microsoft.com/office/officeart/2018/2/layout/IconVerticalSolidList"/>
    <dgm:cxn modelId="{6ED64C23-38DB-4364-85A2-556CFAE7EAE0}" type="presParOf" srcId="{A02CB47B-94BC-4EF7-BFFB-BF521823D0F1}" destId="{4CFDA9CD-A1AC-4CFF-A3E7-747BB009A04B}" srcOrd="12" destOrd="0" presId="urn:microsoft.com/office/officeart/2018/2/layout/IconVerticalSolidList"/>
    <dgm:cxn modelId="{555D16E2-46DB-485D-B2A1-15DAC9F1F7D4}" type="presParOf" srcId="{4CFDA9CD-A1AC-4CFF-A3E7-747BB009A04B}" destId="{E0A5D24D-DECB-442A-ABDA-4601FEBF3427}" srcOrd="0" destOrd="0" presId="urn:microsoft.com/office/officeart/2018/2/layout/IconVerticalSolidList"/>
    <dgm:cxn modelId="{DDDB8C64-F663-4DFB-9188-93D48949398F}" type="presParOf" srcId="{4CFDA9CD-A1AC-4CFF-A3E7-747BB009A04B}" destId="{893263F6-87B1-4377-BC1B-FD98E3ABC08D}" srcOrd="1" destOrd="0" presId="urn:microsoft.com/office/officeart/2018/2/layout/IconVerticalSolidList"/>
    <dgm:cxn modelId="{822145CE-8C94-41CF-BA67-ECED5407C959}" type="presParOf" srcId="{4CFDA9CD-A1AC-4CFF-A3E7-747BB009A04B}" destId="{F2F41203-EF46-48C9-8025-6315C8EBD387}" srcOrd="2" destOrd="0" presId="urn:microsoft.com/office/officeart/2018/2/layout/IconVerticalSolidList"/>
    <dgm:cxn modelId="{35EA7078-74E6-477A-8AF9-51C772A312B1}" type="presParOf" srcId="{4CFDA9CD-A1AC-4CFF-A3E7-747BB009A04B}" destId="{89309C10-8F43-45D0-9D52-8FFFB8CC860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4DAC8C-F922-46F7-B470-3F077CCE1DE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B4137B7-B50C-43DA-A15F-FC4C0A4E0196}">
      <dgm:prSet/>
      <dgm:spPr/>
      <dgm:t>
        <a:bodyPr/>
        <a:lstStyle/>
        <a:p>
          <a:r>
            <a:rPr lang="nl-NL" dirty="0"/>
            <a:t>Je begrijpt welke onderdelen worden </a:t>
          </a:r>
          <a:r>
            <a:rPr lang="nl-NL" dirty="0" err="1"/>
            <a:t>meegnomen</a:t>
          </a:r>
          <a:r>
            <a:rPr lang="nl-NL" dirty="0"/>
            <a:t> bij het bepalen energiebehoefte</a:t>
          </a:r>
          <a:endParaRPr lang="en-US" dirty="0"/>
        </a:p>
      </dgm:t>
    </dgm:pt>
    <dgm:pt modelId="{DF083B1D-B47C-4E57-BF85-1E5B39F79A07}" type="parTrans" cxnId="{F43BAD62-C9E8-48F8-A068-1466FE8ED84E}">
      <dgm:prSet/>
      <dgm:spPr/>
      <dgm:t>
        <a:bodyPr/>
        <a:lstStyle/>
        <a:p>
          <a:endParaRPr lang="en-US"/>
        </a:p>
      </dgm:t>
    </dgm:pt>
    <dgm:pt modelId="{9BB45130-5693-4E82-AE05-8FEB67FFB1C2}" type="sibTrans" cxnId="{F43BAD62-C9E8-48F8-A068-1466FE8ED84E}">
      <dgm:prSet/>
      <dgm:spPr/>
      <dgm:t>
        <a:bodyPr/>
        <a:lstStyle/>
        <a:p>
          <a:endParaRPr lang="en-US"/>
        </a:p>
      </dgm:t>
    </dgm:pt>
    <dgm:pt modelId="{849458E8-B7E3-4916-BA48-6C2263E3879D}">
      <dgm:prSet/>
      <dgm:spPr/>
      <dgm:t>
        <a:bodyPr/>
        <a:lstStyle/>
        <a:p>
          <a:r>
            <a:rPr lang="nl-NL" dirty="0"/>
            <a:t>Je kunt de macronutriënten onderscheiden en fysiologische functie </a:t>
          </a:r>
          <a:endParaRPr lang="en-US" dirty="0"/>
        </a:p>
      </dgm:t>
    </dgm:pt>
    <dgm:pt modelId="{75CBD77B-A71F-4203-A973-03918E87D478}" type="parTrans" cxnId="{BDC1D952-E166-4148-91EB-7650A3E83844}">
      <dgm:prSet/>
      <dgm:spPr/>
      <dgm:t>
        <a:bodyPr/>
        <a:lstStyle/>
        <a:p>
          <a:endParaRPr lang="en-US"/>
        </a:p>
      </dgm:t>
    </dgm:pt>
    <dgm:pt modelId="{D91AA74E-9BBD-4039-BDAE-00A1EE9E792A}" type="sibTrans" cxnId="{BDC1D952-E166-4148-91EB-7650A3E83844}">
      <dgm:prSet/>
      <dgm:spPr/>
      <dgm:t>
        <a:bodyPr/>
        <a:lstStyle/>
        <a:p>
          <a:endParaRPr lang="en-US"/>
        </a:p>
      </dgm:t>
    </dgm:pt>
    <dgm:pt modelId="{DFB4D882-90A9-4946-9ED7-357DFF49C64B}">
      <dgm:prSet/>
      <dgm:spPr/>
      <dgm:t>
        <a:bodyPr/>
        <a:lstStyle/>
        <a:p>
          <a:r>
            <a:rPr lang="en-US" dirty="0"/>
            <a:t>Je </a:t>
          </a:r>
          <a:r>
            <a:rPr lang="en-US" dirty="0" err="1"/>
            <a:t>kent</a:t>
          </a:r>
          <a:r>
            <a:rPr lang="en-US" dirty="0"/>
            <a:t> de </a:t>
          </a:r>
          <a:r>
            <a:rPr lang="en-US" dirty="0" err="1"/>
            <a:t>verschillende</a:t>
          </a:r>
          <a:r>
            <a:rPr lang="en-US" dirty="0"/>
            <a:t> MET-</a:t>
          </a:r>
          <a:r>
            <a:rPr lang="en-US" dirty="0" err="1"/>
            <a:t>waarden</a:t>
          </a:r>
          <a:r>
            <a:rPr lang="en-US" dirty="0"/>
            <a:t> </a:t>
          </a:r>
          <a:r>
            <a:rPr lang="en-US" dirty="0" err="1"/>
            <a:t>bij</a:t>
          </a:r>
          <a:r>
            <a:rPr lang="en-US" dirty="0"/>
            <a:t> de </a:t>
          </a:r>
          <a:r>
            <a:rPr lang="en-US" dirty="0" err="1"/>
            <a:t>vormen</a:t>
          </a:r>
          <a:r>
            <a:rPr lang="en-US" dirty="0"/>
            <a:t> van </a:t>
          </a:r>
          <a:r>
            <a:rPr lang="en-US" dirty="0" err="1"/>
            <a:t>inspanning</a:t>
          </a:r>
          <a:endParaRPr lang="en-US" dirty="0"/>
        </a:p>
      </dgm:t>
    </dgm:pt>
    <dgm:pt modelId="{33E88BBA-934D-41C4-AD0A-CBF56DD798ED}" type="parTrans" cxnId="{8B96A1F8-1710-4507-99DE-9D984590AED3}">
      <dgm:prSet/>
      <dgm:spPr/>
      <dgm:t>
        <a:bodyPr/>
        <a:lstStyle/>
        <a:p>
          <a:endParaRPr lang="en-US"/>
        </a:p>
      </dgm:t>
    </dgm:pt>
    <dgm:pt modelId="{B65EB0C1-A8AB-470A-A79E-7F17A6ADF71E}" type="sibTrans" cxnId="{8B96A1F8-1710-4507-99DE-9D984590AED3}">
      <dgm:prSet/>
      <dgm:spPr/>
      <dgm:t>
        <a:bodyPr/>
        <a:lstStyle/>
        <a:p>
          <a:endParaRPr lang="en-US"/>
        </a:p>
      </dgm:t>
    </dgm:pt>
    <dgm:pt modelId="{C99704A0-20C2-4A83-97CD-A2F9AC5BBAE5}">
      <dgm:prSet/>
      <dgm:spPr/>
      <dgm:t>
        <a:bodyPr/>
        <a:lstStyle/>
        <a:p>
          <a:r>
            <a:rPr lang="nl-NL" dirty="0"/>
            <a:t>Kan je uitleggen wat beweegrichtlijnen inhouden. </a:t>
          </a:r>
          <a:endParaRPr lang="en-US" dirty="0"/>
        </a:p>
      </dgm:t>
    </dgm:pt>
    <dgm:pt modelId="{CDD34F62-B5AE-4015-8A5D-C53B63301A58}" type="parTrans" cxnId="{8A292ED3-9974-478C-B1C0-9C7476FD601B}">
      <dgm:prSet/>
      <dgm:spPr/>
      <dgm:t>
        <a:bodyPr/>
        <a:lstStyle/>
        <a:p>
          <a:endParaRPr lang="en-US"/>
        </a:p>
      </dgm:t>
    </dgm:pt>
    <dgm:pt modelId="{2B27B72E-F190-409D-A0D2-D8344B4F7CFA}" type="sibTrans" cxnId="{8A292ED3-9974-478C-B1C0-9C7476FD601B}">
      <dgm:prSet/>
      <dgm:spPr/>
      <dgm:t>
        <a:bodyPr/>
        <a:lstStyle/>
        <a:p>
          <a:endParaRPr lang="en-US"/>
        </a:p>
      </dgm:t>
    </dgm:pt>
    <dgm:pt modelId="{66429D36-1CC7-0C44-A89C-ADD71DE022ED}" type="pres">
      <dgm:prSet presAssocID="{F04DAC8C-F922-46F7-B470-3F077CCE1DEC}" presName="diagram" presStyleCnt="0">
        <dgm:presLayoutVars>
          <dgm:dir/>
          <dgm:resizeHandles val="exact"/>
        </dgm:presLayoutVars>
      </dgm:prSet>
      <dgm:spPr/>
    </dgm:pt>
    <dgm:pt modelId="{9394B150-8CE2-3145-9C2D-F29183994B4B}" type="pres">
      <dgm:prSet presAssocID="{1B4137B7-B50C-43DA-A15F-FC4C0A4E0196}" presName="node" presStyleLbl="node1" presStyleIdx="0" presStyleCnt="4">
        <dgm:presLayoutVars>
          <dgm:bulletEnabled val="1"/>
        </dgm:presLayoutVars>
      </dgm:prSet>
      <dgm:spPr/>
    </dgm:pt>
    <dgm:pt modelId="{DD958E60-0D49-EB4A-A2A6-3B6EC27CB4D7}" type="pres">
      <dgm:prSet presAssocID="{9BB45130-5693-4E82-AE05-8FEB67FFB1C2}" presName="sibTrans" presStyleCnt="0"/>
      <dgm:spPr/>
    </dgm:pt>
    <dgm:pt modelId="{CE52C123-7066-2140-9D99-3BF3F260191D}" type="pres">
      <dgm:prSet presAssocID="{849458E8-B7E3-4916-BA48-6C2263E3879D}" presName="node" presStyleLbl="node1" presStyleIdx="1" presStyleCnt="4" custLinFactNeighborX="-5005" custLinFactNeighborY="1101">
        <dgm:presLayoutVars>
          <dgm:bulletEnabled val="1"/>
        </dgm:presLayoutVars>
      </dgm:prSet>
      <dgm:spPr/>
    </dgm:pt>
    <dgm:pt modelId="{1C0B7FB9-AA76-A24C-A8A9-EC012C5399C7}" type="pres">
      <dgm:prSet presAssocID="{D91AA74E-9BBD-4039-BDAE-00A1EE9E792A}" presName="sibTrans" presStyleCnt="0"/>
      <dgm:spPr/>
    </dgm:pt>
    <dgm:pt modelId="{11AE3AFC-A6C5-1241-AC5B-090CACF09F2F}" type="pres">
      <dgm:prSet presAssocID="{C99704A0-20C2-4A83-97CD-A2F9AC5BBAE5}" presName="node" presStyleLbl="node1" presStyleIdx="2" presStyleCnt="4">
        <dgm:presLayoutVars>
          <dgm:bulletEnabled val="1"/>
        </dgm:presLayoutVars>
      </dgm:prSet>
      <dgm:spPr/>
    </dgm:pt>
    <dgm:pt modelId="{255B95A0-09D2-3F49-8DCE-7E7AD3458736}" type="pres">
      <dgm:prSet presAssocID="{2B27B72E-F190-409D-A0D2-D8344B4F7CFA}" presName="sibTrans" presStyleCnt="0"/>
      <dgm:spPr/>
    </dgm:pt>
    <dgm:pt modelId="{2458A2A1-2F7C-6749-9CB4-521CF9EADF94}" type="pres">
      <dgm:prSet presAssocID="{DFB4D882-90A9-4946-9ED7-357DFF49C64B}" presName="node" presStyleLbl="node1" presStyleIdx="3" presStyleCnt="4">
        <dgm:presLayoutVars>
          <dgm:bulletEnabled val="1"/>
        </dgm:presLayoutVars>
      </dgm:prSet>
      <dgm:spPr/>
    </dgm:pt>
  </dgm:ptLst>
  <dgm:cxnLst>
    <dgm:cxn modelId="{14DE342B-7FEF-8642-908C-7558875581C8}" type="presOf" srcId="{849458E8-B7E3-4916-BA48-6C2263E3879D}" destId="{CE52C123-7066-2140-9D99-3BF3F260191D}" srcOrd="0" destOrd="0" presId="urn:microsoft.com/office/officeart/2005/8/layout/default"/>
    <dgm:cxn modelId="{BDC1D952-E166-4148-91EB-7650A3E83844}" srcId="{F04DAC8C-F922-46F7-B470-3F077CCE1DEC}" destId="{849458E8-B7E3-4916-BA48-6C2263E3879D}" srcOrd="1" destOrd="0" parTransId="{75CBD77B-A71F-4203-A973-03918E87D478}" sibTransId="{D91AA74E-9BBD-4039-BDAE-00A1EE9E792A}"/>
    <dgm:cxn modelId="{F43BAD62-C9E8-48F8-A068-1466FE8ED84E}" srcId="{F04DAC8C-F922-46F7-B470-3F077CCE1DEC}" destId="{1B4137B7-B50C-43DA-A15F-FC4C0A4E0196}" srcOrd="0" destOrd="0" parTransId="{DF083B1D-B47C-4E57-BF85-1E5B39F79A07}" sibTransId="{9BB45130-5693-4E82-AE05-8FEB67FFB1C2}"/>
    <dgm:cxn modelId="{710A8D79-C1F7-2443-817C-3AF9AB5E3611}" type="presOf" srcId="{C99704A0-20C2-4A83-97CD-A2F9AC5BBAE5}" destId="{11AE3AFC-A6C5-1241-AC5B-090CACF09F2F}" srcOrd="0" destOrd="0" presId="urn:microsoft.com/office/officeart/2005/8/layout/default"/>
    <dgm:cxn modelId="{5A8A1BB1-17D6-384F-88DD-19572DDF3CEC}" type="presOf" srcId="{F04DAC8C-F922-46F7-B470-3F077CCE1DEC}" destId="{66429D36-1CC7-0C44-A89C-ADD71DE022ED}" srcOrd="0" destOrd="0" presId="urn:microsoft.com/office/officeart/2005/8/layout/default"/>
    <dgm:cxn modelId="{798E17B2-256A-5A46-AC81-EFAF027C0B84}" type="presOf" srcId="{1B4137B7-B50C-43DA-A15F-FC4C0A4E0196}" destId="{9394B150-8CE2-3145-9C2D-F29183994B4B}" srcOrd="0" destOrd="0" presId="urn:microsoft.com/office/officeart/2005/8/layout/default"/>
    <dgm:cxn modelId="{45F9BDCD-0908-4C45-B1E3-81962CBCC8A3}" type="presOf" srcId="{DFB4D882-90A9-4946-9ED7-357DFF49C64B}" destId="{2458A2A1-2F7C-6749-9CB4-521CF9EADF94}" srcOrd="0" destOrd="0" presId="urn:microsoft.com/office/officeart/2005/8/layout/default"/>
    <dgm:cxn modelId="{8A292ED3-9974-478C-B1C0-9C7476FD601B}" srcId="{F04DAC8C-F922-46F7-B470-3F077CCE1DEC}" destId="{C99704A0-20C2-4A83-97CD-A2F9AC5BBAE5}" srcOrd="2" destOrd="0" parTransId="{CDD34F62-B5AE-4015-8A5D-C53B63301A58}" sibTransId="{2B27B72E-F190-409D-A0D2-D8344B4F7CFA}"/>
    <dgm:cxn modelId="{8B96A1F8-1710-4507-99DE-9D984590AED3}" srcId="{F04DAC8C-F922-46F7-B470-3F077CCE1DEC}" destId="{DFB4D882-90A9-4946-9ED7-357DFF49C64B}" srcOrd="3" destOrd="0" parTransId="{33E88BBA-934D-41C4-AD0A-CBF56DD798ED}" sibTransId="{B65EB0C1-A8AB-470A-A79E-7F17A6ADF71E}"/>
    <dgm:cxn modelId="{68341BF9-E3AF-114D-9F4E-2FAC222A1397}" type="presParOf" srcId="{66429D36-1CC7-0C44-A89C-ADD71DE022ED}" destId="{9394B150-8CE2-3145-9C2D-F29183994B4B}" srcOrd="0" destOrd="0" presId="urn:microsoft.com/office/officeart/2005/8/layout/default"/>
    <dgm:cxn modelId="{B1D7D7B1-EB79-6341-874D-124173C4ED84}" type="presParOf" srcId="{66429D36-1CC7-0C44-A89C-ADD71DE022ED}" destId="{DD958E60-0D49-EB4A-A2A6-3B6EC27CB4D7}" srcOrd="1" destOrd="0" presId="urn:microsoft.com/office/officeart/2005/8/layout/default"/>
    <dgm:cxn modelId="{44BFA735-1506-8145-9D13-0E75F3B954FE}" type="presParOf" srcId="{66429D36-1CC7-0C44-A89C-ADD71DE022ED}" destId="{CE52C123-7066-2140-9D99-3BF3F260191D}" srcOrd="2" destOrd="0" presId="urn:microsoft.com/office/officeart/2005/8/layout/default"/>
    <dgm:cxn modelId="{57D6741C-12FC-7045-9BFE-E3357B532E29}" type="presParOf" srcId="{66429D36-1CC7-0C44-A89C-ADD71DE022ED}" destId="{1C0B7FB9-AA76-A24C-A8A9-EC012C5399C7}" srcOrd="3" destOrd="0" presId="urn:microsoft.com/office/officeart/2005/8/layout/default"/>
    <dgm:cxn modelId="{CDB1F9BF-A233-1A4D-AC84-85B9EEF44475}" type="presParOf" srcId="{66429D36-1CC7-0C44-A89C-ADD71DE022ED}" destId="{11AE3AFC-A6C5-1241-AC5B-090CACF09F2F}" srcOrd="4" destOrd="0" presId="urn:microsoft.com/office/officeart/2005/8/layout/default"/>
    <dgm:cxn modelId="{0B222A34-8276-184B-9E4F-FCA943F7FEF1}" type="presParOf" srcId="{66429D36-1CC7-0C44-A89C-ADD71DE022ED}" destId="{255B95A0-09D2-3F49-8DCE-7E7AD3458736}" srcOrd="5" destOrd="0" presId="urn:microsoft.com/office/officeart/2005/8/layout/default"/>
    <dgm:cxn modelId="{13F87482-702C-D14B-9B0A-6A5A08A12EA9}" type="presParOf" srcId="{66429D36-1CC7-0C44-A89C-ADD71DE022ED}" destId="{2458A2A1-2F7C-6749-9CB4-521CF9EADF9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3E981-0C78-414A-B860-8BF839609D1E}">
      <dsp:nvSpPr>
        <dsp:cNvPr id="0" name=""/>
        <dsp:cNvSpPr/>
      </dsp:nvSpPr>
      <dsp:spPr>
        <a:xfrm>
          <a:off x="530099" y="893169"/>
          <a:ext cx="1406812" cy="1406812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19D8C-A2ED-49C9-B55D-49D0312F234C}">
      <dsp:nvSpPr>
        <dsp:cNvPr id="0" name=""/>
        <dsp:cNvSpPr/>
      </dsp:nvSpPr>
      <dsp:spPr>
        <a:xfrm>
          <a:off x="829912" y="1192981"/>
          <a:ext cx="807187" cy="807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B6DB4-626D-43DB-BCC7-E2CCAAAA3E43}">
      <dsp:nvSpPr>
        <dsp:cNvPr id="0" name=""/>
        <dsp:cNvSpPr/>
      </dsp:nvSpPr>
      <dsp:spPr>
        <a:xfrm>
          <a:off x="80381" y="2738169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700" kern="1200"/>
            <a:t>HACCP ken de stappen en waarom is het belangrijk?</a:t>
          </a:r>
          <a:endParaRPr lang="en-US" sz="1700" kern="1200"/>
        </a:p>
      </dsp:txBody>
      <dsp:txXfrm>
        <a:off x="80381" y="2738169"/>
        <a:ext cx="2306250" cy="720000"/>
      </dsp:txXfrm>
    </dsp:sp>
    <dsp:sp modelId="{3E1A7960-E5DE-4D79-B5DA-05BD0E4EAA99}">
      <dsp:nvSpPr>
        <dsp:cNvPr id="0" name=""/>
        <dsp:cNvSpPr/>
      </dsp:nvSpPr>
      <dsp:spPr>
        <a:xfrm>
          <a:off x="3239943" y="893169"/>
          <a:ext cx="1406812" cy="1406812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D643C2-3F6D-46E9-8D83-E635CA818F3E}">
      <dsp:nvSpPr>
        <dsp:cNvPr id="0" name=""/>
        <dsp:cNvSpPr/>
      </dsp:nvSpPr>
      <dsp:spPr>
        <a:xfrm>
          <a:off x="3539756" y="1192981"/>
          <a:ext cx="807187" cy="807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15314-8442-47B4-988C-304D9884CBA7}">
      <dsp:nvSpPr>
        <dsp:cNvPr id="0" name=""/>
        <dsp:cNvSpPr/>
      </dsp:nvSpPr>
      <dsp:spPr>
        <a:xfrm>
          <a:off x="2790224" y="2738169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700" kern="1200"/>
            <a:t>Welke verschillende risico’s zijn er?</a:t>
          </a:r>
          <a:endParaRPr lang="en-US" sz="1700" kern="1200"/>
        </a:p>
      </dsp:txBody>
      <dsp:txXfrm>
        <a:off x="2790224" y="2738169"/>
        <a:ext cx="2306250" cy="720000"/>
      </dsp:txXfrm>
    </dsp:sp>
    <dsp:sp modelId="{7478E2C4-EF58-4152-BA97-098EA918E0B5}">
      <dsp:nvSpPr>
        <dsp:cNvPr id="0" name=""/>
        <dsp:cNvSpPr/>
      </dsp:nvSpPr>
      <dsp:spPr>
        <a:xfrm>
          <a:off x="5949787" y="893169"/>
          <a:ext cx="1406812" cy="1406812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D7C752-4B44-4A61-8FA5-04A1062B9446}">
      <dsp:nvSpPr>
        <dsp:cNvPr id="0" name=""/>
        <dsp:cNvSpPr/>
      </dsp:nvSpPr>
      <dsp:spPr>
        <a:xfrm>
          <a:off x="6249600" y="1192981"/>
          <a:ext cx="807187" cy="807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FBC1A-B7AA-4788-8481-6FB76F989784}">
      <dsp:nvSpPr>
        <dsp:cNvPr id="0" name=""/>
        <dsp:cNvSpPr/>
      </dsp:nvSpPr>
      <dsp:spPr>
        <a:xfrm>
          <a:off x="5500068" y="2738169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700" kern="1200"/>
            <a:t>Wie houdt er toezicht?</a:t>
          </a:r>
          <a:endParaRPr lang="en-US" sz="1700" kern="1200"/>
        </a:p>
      </dsp:txBody>
      <dsp:txXfrm>
        <a:off x="5500068" y="2738169"/>
        <a:ext cx="2306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6783B-596D-44AB-A67B-1C3932DEACCE}">
      <dsp:nvSpPr>
        <dsp:cNvPr id="0" name=""/>
        <dsp:cNvSpPr/>
      </dsp:nvSpPr>
      <dsp:spPr>
        <a:xfrm>
          <a:off x="0" y="377"/>
          <a:ext cx="4885203" cy="5192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24A441-F173-4CC5-A6BC-EBC1C942E682}">
      <dsp:nvSpPr>
        <dsp:cNvPr id="0" name=""/>
        <dsp:cNvSpPr/>
      </dsp:nvSpPr>
      <dsp:spPr>
        <a:xfrm>
          <a:off x="157062" y="117200"/>
          <a:ext cx="285567" cy="2855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3D16B4-8724-41A5-AF18-4D3622131CF1}">
      <dsp:nvSpPr>
        <dsp:cNvPr id="0" name=""/>
        <dsp:cNvSpPr/>
      </dsp:nvSpPr>
      <dsp:spPr>
        <a:xfrm>
          <a:off x="599691" y="377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 dirty="0">
              <a:solidFill>
                <a:schemeClr val="tx1"/>
              </a:solidFill>
            </a:rPr>
            <a:t>H</a:t>
          </a:r>
          <a:r>
            <a:rPr lang="nl-NL" sz="1400" b="1" kern="1200" dirty="0"/>
            <a:t>azard</a:t>
          </a:r>
          <a:endParaRPr lang="en-US" sz="1400" kern="1200" dirty="0"/>
        </a:p>
      </dsp:txBody>
      <dsp:txXfrm>
        <a:off x="599691" y="377"/>
        <a:ext cx="4285511" cy="519213"/>
      </dsp:txXfrm>
    </dsp:sp>
    <dsp:sp modelId="{513DB615-5F44-41A3-93D2-FD2235D0C1E7}">
      <dsp:nvSpPr>
        <dsp:cNvPr id="0" name=""/>
        <dsp:cNvSpPr/>
      </dsp:nvSpPr>
      <dsp:spPr>
        <a:xfrm>
          <a:off x="0" y="649394"/>
          <a:ext cx="4885203" cy="5192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176EE-F6B9-42EA-B176-28D81A86E2B8}">
      <dsp:nvSpPr>
        <dsp:cNvPr id="0" name=""/>
        <dsp:cNvSpPr/>
      </dsp:nvSpPr>
      <dsp:spPr>
        <a:xfrm>
          <a:off x="157062" y="766217"/>
          <a:ext cx="285567" cy="2855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B523F-3DCE-4B02-B3A0-910B9D0B0211}">
      <dsp:nvSpPr>
        <dsp:cNvPr id="0" name=""/>
        <dsp:cNvSpPr/>
      </dsp:nvSpPr>
      <dsp:spPr>
        <a:xfrm>
          <a:off x="599691" y="649394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 dirty="0">
              <a:solidFill>
                <a:schemeClr val="tx1"/>
              </a:solidFill>
            </a:rPr>
            <a:t>A</a:t>
          </a:r>
          <a:r>
            <a:rPr lang="nl-NL" sz="1400" b="1" kern="1200" dirty="0"/>
            <a:t>nalyses</a:t>
          </a:r>
          <a:endParaRPr lang="en-US" sz="1400" kern="1200" dirty="0"/>
        </a:p>
      </dsp:txBody>
      <dsp:txXfrm>
        <a:off x="599691" y="649394"/>
        <a:ext cx="4285511" cy="519213"/>
      </dsp:txXfrm>
    </dsp:sp>
    <dsp:sp modelId="{0B3CC735-22B1-4158-AF2A-51FB28D3A4E9}">
      <dsp:nvSpPr>
        <dsp:cNvPr id="0" name=""/>
        <dsp:cNvSpPr/>
      </dsp:nvSpPr>
      <dsp:spPr>
        <a:xfrm>
          <a:off x="0" y="1298411"/>
          <a:ext cx="4885203" cy="51921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35C98-9756-4F3D-A172-26874805BF94}">
      <dsp:nvSpPr>
        <dsp:cNvPr id="0" name=""/>
        <dsp:cNvSpPr/>
      </dsp:nvSpPr>
      <dsp:spPr>
        <a:xfrm>
          <a:off x="157062" y="1415234"/>
          <a:ext cx="285567" cy="2855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42E5C-E5FC-4C5C-9376-A1C8858A93C5}">
      <dsp:nvSpPr>
        <dsp:cNvPr id="0" name=""/>
        <dsp:cNvSpPr/>
      </dsp:nvSpPr>
      <dsp:spPr>
        <a:xfrm>
          <a:off x="599691" y="1298411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 dirty="0">
              <a:solidFill>
                <a:schemeClr val="tx1"/>
              </a:solidFill>
            </a:rPr>
            <a:t>C</a:t>
          </a:r>
          <a:r>
            <a:rPr lang="nl-NL" sz="1400" b="1" kern="1200" dirty="0"/>
            <a:t>ritical</a:t>
          </a:r>
          <a:endParaRPr lang="en-US" sz="1400" kern="1200" dirty="0"/>
        </a:p>
      </dsp:txBody>
      <dsp:txXfrm>
        <a:off x="599691" y="1298411"/>
        <a:ext cx="4285511" cy="519213"/>
      </dsp:txXfrm>
    </dsp:sp>
    <dsp:sp modelId="{F9925E40-BF87-4761-AD93-EB8AE68B517C}">
      <dsp:nvSpPr>
        <dsp:cNvPr id="0" name=""/>
        <dsp:cNvSpPr/>
      </dsp:nvSpPr>
      <dsp:spPr>
        <a:xfrm>
          <a:off x="0" y="1947428"/>
          <a:ext cx="4885203" cy="5192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077C8F-14A1-4FD6-B704-CD17967D247E}">
      <dsp:nvSpPr>
        <dsp:cNvPr id="0" name=""/>
        <dsp:cNvSpPr/>
      </dsp:nvSpPr>
      <dsp:spPr>
        <a:xfrm>
          <a:off x="157062" y="2064251"/>
          <a:ext cx="285567" cy="2855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DC1F46-545C-4740-9AEB-6AF6AFE96691}">
      <dsp:nvSpPr>
        <dsp:cNvPr id="0" name=""/>
        <dsp:cNvSpPr/>
      </dsp:nvSpPr>
      <dsp:spPr>
        <a:xfrm>
          <a:off x="599691" y="1947428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 dirty="0">
              <a:solidFill>
                <a:schemeClr val="tx1"/>
              </a:solidFill>
            </a:rPr>
            <a:t>C</a:t>
          </a:r>
          <a:r>
            <a:rPr lang="nl-NL" sz="1400" b="1" kern="1200" dirty="0"/>
            <a:t>ontrol</a:t>
          </a:r>
          <a:endParaRPr lang="en-US" sz="1400" kern="1200" dirty="0"/>
        </a:p>
      </dsp:txBody>
      <dsp:txXfrm>
        <a:off x="599691" y="1947428"/>
        <a:ext cx="4285511" cy="519213"/>
      </dsp:txXfrm>
    </dsp:sp>
    <dsp:sp modelId="{1E5DD20A-0B58-4B4D-B57D-F7109D5B140D}">
      <dsp:nvSpPr>
        <dsp:cNvPr id="0" name=""/>
        <dsp:cNvSpPr/>
      </dsp:nvSpPr>
      <dsp:spPr>
        <a:xfrm>
          <a:off x="0" y="2596445"/>
          <a:ext cx="4885203" cy="51921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61674-5C74-488E-BB87-B87561EECFED}">
      <dsp:nvSpPr>
        <dsp:cNvPr id="0" name=""/>
        <dsp:cNvSpPr/>
      </dsp:nvSpPr>
      <dsp:spPr>
        <a:xfrm>
          <a:off x="157062" y="2713268"/>
          <a:ext cx="285567" cy="28556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235E5-EF17-43FD-AD07-BF14C485B4AD}">
      <dsp:nvSpPr>
        <dsp:cNvPr id="0" name=""/>
        <dsp:cNvSpPr/>
      </dsp:nvSpPr>
      <dsp:spPr>
        <a:xfrm>
          <a:off x="599691" y="2596445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 dirty="0">
              <a:solidFill>
                <a:schemeClr val="tx1"/>
              </a:solidFill>
            </a:rPr>
            <a:t>P</a:t>
          </a:r>
          <a:r>
            <a:rPr lang="nl-NL" sz="1400" b="1" kern="1200" dirty="0"/>
            <a:t>oints </a:t>
          </a:r>
          <a:endParaRPr lang="en-US" sz="1400" kern="1200" dirty="0"/>
        </a:p>
      </dsp:txBody>
      <dsp:txXfrm>
        <a:off x="599691" y="2596445"/>
        <a:ext cx="4285511" cy="519213"/>
      </dsp:txXfrm>
    </dsp:sp>
    <dsp:sp modelId="{15C03472-2D85-4102-BC75-701DE09ECD34}">
      <dsp:nvSpPr>
        <dsp:cNvPr id="0" name=""/>
        <dsp:cNvSpPr/>
      </dsp:nvSpPr>
      <dsp:spPr>
        <a:xfrm>
          <a:off x="0" y="3245462"/>
          <a:ext cx="4885203" cy="5192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DE1AF9-DC29-4931-A582-386CA0607DCC}">
      <dsp:nvSpPr>
        <dsp:cNvPr id="0" name=""/>
        <dsp:cNvSpPr/>
      </dsp:nvSpPr>
      <dsp:spPr>
        <a:xfrm>
          <a:off x="157062" y="3362285"/>
          <a:ext cx="285567" cy="28556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4EE56A-3A91-4945-9EF1-849F6566D5C5}">
      <dsp:nvSpPr>
        <dsp:cNvPr id="0" name=""/>
        <dsp:cNvSpPr/>
      </dsp:nvSpPr>
      <dsp:spPr>
        <a:xfrm>
          <a:off x="599691" y="3245462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Analyse van kritische punten waarop extra gelet moet worden.</a:t>
          </a:r>
          <a:endParaRPr lang="en-US" sz="1400" kern="1200"/>
        </a:p>
      </dsp:txBody>
      <dsp:txXfrm>
        <a:off x="599691" y="3245462"/>
        <a:ext cx="4285511" cy="519213"/>
      </dsp:txXfrm>
    </dsp:sp>
    <dsp:sp modelId="{E0A5D24D-DECB-442A-ABDA-4601FEBF3427}">
      <dsp:nvSpPr>
        <dsp:cNvPr id="0" name=""/>
        <dsp:cNvSpPr/>
      </dsp:nvSpPr>
      <dsp:spPr>
        <a:xfrm>
          <a:off x="0" y="3894479"/>
          <a:ext cx="4885203" cy="5192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3263F6-87B1-4377-BC1B-FD98E3ABC08D}">
      <dsp:nvSpPr>
        <dsp:cNvPr id="0" name=""/>
        <dsp:cNvSpPr/>
      </dsp:nvSpPr>
      <dsp:spPr>
        <a:xfrm>
          <a:off x="157062" y="4011302"/>
          <a:ext cx="285567" cy="28556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09C10-8F43-45D0-9D52-8FFFB8CC8600}">
      <dsp:nvSpPr>
        <dsp:cNvPr id="0" name=""/>
        <dsp:cNvSpPr/>
      </dsp:nvSpPr>
      <dsp:spPr>
        <a:xfrm>
          <a:off x="599691" y="3894479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Er wordt systematisch gekeken naar kritische punten die van invloed zijn op je eindproduct.</a:t>
          </a:r>
          <a:endParaRPr lang="en-US" sz="1400" kern="1200"/>
        </a:p>
      </dsp:txBody>
      <dsp:txXfrm>
        <a:off x="599691" y="3894479"/>
        <a:ext cx="4285511" cy="5192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4B150-8CE2-3145-9C2D-F29183994B4B}">
      <dsp:nvSpPr>
        <dsp:cNvPr id="0" name=""/>
        <dsp:cNvSpPr/>
      </dsp:nvSpPr>
      <dsp:spPr>
        <a:xfrm>
          <a:off x="596" y="1430995"/>
          <a:ext cx="2325719" cy="13954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Je begrijpt welke onderdelen worden </a:t>
          </a:r>
          <a:r>
            <a:rPr lang="nl-NL" sz="1800" kern="1200" dirty="0" err="1"/>
            <a:t>meegnomen</a:t>
          </a:r>
          <a:r>
            <a:rPr lang="nl-NL" sz="1800" kern="1200" dirty="0"/>
            <a:t> bij het bepalen energiebehoefte</a:t>
          </a:r>
          <a:endParaRPr lang="en-US" sz="1800" kern="1200" dirty="0"/>
        </a:p>
      </dsp:txBody>
      <dsp:txXfrm>
        <a:off x="596" y="1430995"/>
        <a:ext cx="2325719" cy="1395431"/>
      </dsp:txXfrm>
    </dsp:sp>
    <dsp:sp modelId="{CE52C123-7066-2140-9D99-3BF3F260191D}">
      <dsp:nvSpPr>
        <dsp:cNvPr id="0" name=""/>
        <dsp:cNvSpPr/>
      </dsp:nvSpPr>
      <dsp:spPr>
        <a:xfrm>
          <a:off x="2442485" y="1446359"/>
          <a:ext cx="2325719" cy="1395431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Je kunt de macronutriënten onderscheiden en fysiologische functie </a:t>
          </a:r>
          <a:endParaRPr lang="en-US" sz="1800" kern="1200" dirty="0"/>
        </a:p>
      </dsp:txBody>
      <dsp:txXfrm>
        <a:off x="2442485" y="1446359"/>
        <a:ext cx="2325719" cy="1395431"/>
      </dsp:txXfrm>
    </dsp:sp>
    <dsp:sp modelId="{11AE3AFC-A6C5-1241-AC5B-090CACF09F2F}">
      <dsp:nvSpPr>
        <dsp:cNvPr id="0" name=""/>
        <dsp:cNvSpPr/>
      </dsp:nvSpPr>
      <dsp:spPr>
        <a:xfrm>
          <a:off x="596" y="3058998"/>
          <a:ext cx="2325719" cy="1395431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Kan je uitleggen wat beweegrichtlijnen inhouden. </a:t>
          </a:r>
          <a:endParaRPr lang="en-US" sz="1800" kern="1200" dirty="0"/>
        </a:p>
      </dsp:txBody>
      <dsp:txXfrm>
        <a:off x="596" y="3058998"/>
        <a:ext cx="2325719" cy="1395431"/>
      </dsp:txXfrm>
    </dsp:sp>
    <dsp:sp modelId="{2458A2A1-2F7C-6749-9CB4-521CF9EADF94}">
      <dsp:nvSpPr>
        <dsp:cNvPr id="0" name=""/>
        <dsp:cNvSpPr/>
      </dsp:nvSpPr>
      <dsp:spPr>
        <a:xfrm>
          <a:off x="2558887" y="3058998"/>
          <a:ext cx="2325719" cy="139543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Je </a:t>
          </a:r>
          <a:r>
            <a:rPr lang="en-US" sz="1800" kern="1200" dirty="0" err="1"/>
            <a:t>kent</a:t>
          </a:r>
          <a:r>
            <a:rPr lang="en-US" sz="1800" kern="1200" dirty="0"/>
            <a:t> de </a:t>
          </a:r>
          <a:r>
            <a:rPr lang="en-US" sz="1800" kern="1200" dirty="0" err="1"/>
            <a:t>verschillende</a:t>
          </a:r>
          <a:r>
            <a:rPr lang="en-US" sz="1800" kern="1200" dirty="0"/>
            <a:t> MET-</a:t>
          </a:r>
          <a:r>
            <a:rPr lang="en-US" sz="1800" kern="1200" dirty="0" err="1"/>
            <a:t>waarden</a:t>
          </a:r>
          <a:r>
            <a:rPr lang="en-US" sz="1800" kern="1200" dirty="0"/>
            <a:t> </a:t>
          </a:r>
          <a:r>
            <a:rPr lang="en-US" sz="1800" kern="1200" dirty="0" err="1"/>
            <a:t>bij</a:t>
          </a:r>
          <a:r>
            <a:rPr lang="en-US" sz="1800" kern="1200" dirty="0"/>
            <a:t> de </a:t>
          </a:r>
          <a:r>
            <a:rPr lang="en-US" sz="1800" kern="1200" dirty="0" err="1"/>
            <a:t>vormen</a:t>
          </a:r>
          <a:r>
            <a:rPr lang="en-US" sz="1800" kern="1200" dirty="0"/>
            <a:t> van </a:t>
          </a:r>
          <a:r>
            <a:rPr lang="en-US" sz="1800" kern="1200" dirty="0" err="1"/>
            <a:t>inspanning</a:t>
          </a:r>
          <a:endParaRPr lang="en-US" sz="1800" kern="1200" dirty="0"/>
        </a:p>
      </dsp:txBody>
      <dsp:txXfrm>
        <a:off x="2558887" y="3058998"/>
        <a:ext cx="2325719" cy="13954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EDB85-33FC-4A69-9DFD-136F81759AA9}" type="datetimeFigureOut">
              <a:rPr lang="nl-NL" smtClean="0"/>
              <a:t>20-01-21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2F546-1CA4-44C8-AEED-2ACB78C014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252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724D4-E846-4527-BAB9-9B784E5EF44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45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724D4-E846-4527-BAB9-9B784E5EF44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12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724D4-E846-4527-BAB9-9B784E5EF44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725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724D4-E846-4527-BAB9-9B784E5EF44A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4935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E43C0-1E7E-4388-A524-C6A1A188B95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219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2F546-1CA4-44C8-AEED-2ACB78C014E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54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Verschil zakje suiker in een glas water en bijvoorbeeld  havermout in een glas water.</a:t>
            </a:r>
          </a:p>
          <a:p>
            <a:r>
              <a:rPr lang="nl-NL" dirty="0"/>
              <a:t>Dat is hetzelfde wat er in je lichaam gebeurt.</a:t>
            </a:r>
          </a:p>
          <a:p>
            <a:r>
              <a:rPr lang="nl-NL" dirty="0"/>
              <a:t>Uitleg volgende plaatje suikerspiegel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3E7C2F-52BD-DF45-BD4B-943437DEF82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725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8C451-1076-AD40-B949-51FF5B40C09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341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Beweegrichtlijnen 2017 advies van de gezondheidsraad. Verlaagt het risico op chronische ziekten als diabetes, kanker en hart- en vaatziekten en depressieve symptomen en bij ouderen botbreuken.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3E7C2F-52BD-DF45-BD4B-943437DEF82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942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9392B0-E28D-BC43-B026-9C9FEF30B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0E725A9-7B71-B34D-A22F-0A56717D6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16AF32-EDF0-9D4C-9A0B-CD8082E5B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20-01-21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FC2F05-1F0E-524A-AE83-7333E3E9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7A992C-40EC-2640-8BA6-44A43E0EF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9131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E68DF3-E992-C644-BB19-6D4FDCFC9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6F04A27-F54C-3C41-A526-81981D66E5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27A4DC-BE24-254C-BA3E-854E3AC7C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20-01-21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7A1D1C-04C5-9142-99BC-ED8127A69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CCE64D-B96D-3C4B-AEB3-AB1B6CE8B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9531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CDBAC07-95D8-1C4E-BFB2-E3387C6511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469C662-86F3-024C-8660-CDF5E45B5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C0C620-09FB-1B4E-9054-6AC89E79E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20-01-21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D6B9A5-F142-6243-A057-20A18480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6F97C0-FEF1-D044-BD06-96DD9F7CE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8968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20-01-21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0046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20-01-21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0685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20-01-21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3594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20-01-21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3865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20-01-21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7758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20-01-21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9972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20-01-21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3741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20-01-21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1622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57F93E-CDA9-9344-A57B-45EC423A2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484EF4-5FE8-F043-B94B-9C82E6035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6AC0D5-220B-D346-A38A-0A78BD384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20-01-21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92D67A-6C0B-7342-84A4-7675B888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3208A7-3586-3441-9BCA-49283D148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2778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20-01-21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0657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20-01-21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6980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20-01-21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6449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822322-FB5B-A14C-8D71-B264E302B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1575C29-2DC2-8348-8897-12135683F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F7C697-2830-A44B-997B-4224796CF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37BD-36C1-C241-9809-3EDD93016CB8}" type="datetimeFigureOut">
              <a:rPr lang="nl-NL" smtClean="0"/>
              <a:t>20-01-21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CB8939-AC74-804E-AD8F-9CDC0900D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83E380-E980-1B43-AAC5-E98A71AFD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78C4CF-45DD-459B-93E8-0D8D4EAC889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571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F88716-2D08-4F49-AFE0-4E2F62F61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B466CB-F1DB-B74F-9E1E-EDEF236DF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3CAD7C-E14D-E44B-A4AD-B202A9849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37BD-36C1-C241-9809-3EDD93016CB8}" type="datetimeFigureOut">
              <a:rPr lang="nl-NL" smtClean="0"/>
              <a:t>20-01-21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8597DA-7FCB-FA4D-98EF-1E11EBF36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3D5833-ABD4-5643-B31A-398BB4AC1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100E4-6D6E-AA48-95A8-E0C26C571E5D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54852DE3-009B-9E4C-8AEA-D17614F147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A33CB-133B-45DE-9270-8AB102EE21F7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3430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B248DC-62FE-C54B-81E2-50C74C826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DBE40B3-10B8-3D4F-8756-9BEFFAA06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20C706-0372-7741-9041-77F2DB2EC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37BD-36C1-C241-9809-3EDD93016CB8}" type="datetimeFigureOut">
              <a:rPr lang="nl-NL" smtClean="0"/>
              <a:t>20-01-21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F70D08-ED90-0E44-9787-E5A6A7763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BCDF23-B52A-3A40-8A66-457BBE0C5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100E4-6D6E-AA48-95A8-E0C26C571E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9977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EC3B6C-5886-0548-8DC2-DBF7BB9C8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94F22E-AE34-9A42-886A-9F9C778B91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28D8A32-2A87-134A-8A36-C4DFD4C0C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BE5109A-F2E9-814C-99B3-15376AA2E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37BD-36C1-C241-9809-3EDD93016CB8}" type="datetimeFigureOut">
              <a:rPr lang="nl-NL" smtClean="0"/>
              <a:t>20-01-21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1BCFB55-732A-B348-8F9F-AE0E6221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1BCA6B2-EC36-754F-ACCF-B849B3F20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100E4-6D6E-AA48-95A8-E0C26C571E5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1D72EF93-BFBF-2346-B692-8B079F84C9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070D7-37CD-4D49-B1DC-96E3217C6235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877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245F5F-1D10-7A43-8467-DC8A4F043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B9ED320-98EE-8E4C-BBE7-F200B6299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162F36A-98CA-6548-A567-F3E45690A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720DD99-6C2F-634F-9376-15FD6F4B4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223801B-468E-C243-9DD8-1946D5D98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CCB3C76-555A-564D-B6EE-34DD0E9D1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37BD-36C1-C241-9809-3EDD93016CB8}" type="datetimeFigureOut">
              <a:rPr lang="nl-NL" smtClean="0"/>
              <a:t>20-01-21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25B7C52-6268-1E4A-AFA7-66BF35C42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D13E448-98C2-7449-AF13-46C8E51A6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100E4-6D6E-AA48-95A8-E0C26C571E5D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3E4075B6-5647-0745-8922-D8B5F46BD4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F4DB4-E3AD-40B4-8354-36084D71A52D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0634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EA490E-A6B4-B141-962E-4113AFBED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CD18C2B-E24E-DA4C-83E6-A01AA95FC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37BD-36C1-C241-9809-3EDD93016CB8}" type="datetimeFigureOut">
              <a:rPr lang="nl-NL" smtClean="0"/>
              <a:t>20-01-21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49E123-9008-3842-956C-BD6A0255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D2452F8-3567-AD4E-A64D-423DB6D46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100E4-6D6E-AA48-95A8-E0C26C571E5D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3E7753-C09E-CD43-81CE-94E7513103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7EF34-07B5-48AD-9CB7-22C98B92FA6D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033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7D92BC3-7689-5548-83D3-FA324AB55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37BD-36C1-C241-9809-3EDD93016CB8}" type="datetimeFigureOut">
              <a:rPr lang="nl-NL" smtClean="0"/>
              <a:t>20-01-21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43C8559-99B2-E74F-9829-3FA7F54FB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C5F8E08-7B56-694C-827F-80AB0F8A5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100E4-6D6E-AA48-95A8-E0C26C571E5D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662BFEBD-1A8C-2B43-B129-FF47885E5A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15384-6015-49AB-81CF-E758B0E87E75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2104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848A6-7BE0-E54C-80EC-1E75DAF7B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7CF4047-0F46-1548-AA9E-AAEF2CD03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D93EBB-54F3-AF46-91BE-1760532D5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20-01-21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FE128F-EF05-054B-A7E9-2B3862DAF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AAA148-CABB-F447-929F-8A2B721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4853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71B6ED-7A83-5A44-BBB5-412B11BEB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6E7342-4C21-1549-AE97-4F2A86179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890BCB3-CAD0-EB4A-A109-1BEB28A9B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EA82FDE-A42D-1247-BC22-E4A3C5702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37BD-36C1-C241-9809-3EDD93016CB8}" type="datetimeFigureOut">
              <a:rPr lang="nl-NL" smtClean="0"/>
              <a:t>20-01-21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F21EA52-7A47-C64C-9EED-1083FECF0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6122F26-EB95-F046-8A75-8147A458C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100E4-6D6E-AA48-95A8-E0C26C571E5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D6D4E22C-965D-7E43-8021-D7AC49C84C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43658-234B-42EA-9442-B6F6282A60D0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7328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C33484-B1F8-8E41-BF5E-82ECE274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5747572-A3A8-F548-AE7C-770B831984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BD94ECB-F893-194C-B269-EB25F6B18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269FD8D-5175-4741-B786-23C3D92AA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37BD-36C1-C241-9809-3EDD93016CB8}" type="datetimeFigureOut">
              <a:rPr lang="nl-NL" smtClean="0"/>
              <a:t>20-01-21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5FE5B48-D594-3544-BC66-466F3885C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577944F-5877-3C4F-8B0D-4E106424B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100E4-6D6E-AA48-95A8-E0C26C571E5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E0D723B3-08CB-A84D-A401-47D706BBDE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54B88-B554-4871-AACE-7EE178C5FB9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25815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2727BB-D046-F54B-AA05-B44EB162E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2B79757-74E8-CC4A-A726-925BFF5C5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DDF747-67BD-6045-862E-C97DE77C0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37BD-36C1-C241-9809-3EDD93016CB8}" type="datetimeFigureOut">
              <a:rPr lang="nl-NL" smtClean="0"/>
              <a:t>20-01-21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692405-F261-984F-9BBA-630EED652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7F39C7-25F1-934A-9232-53D5A2B5C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100E4-6D6E-AA48-95A8-E0C26C571E5D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32A1C23D-241A-A14C-A8E5-7DD927D7ED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2F0C7-1C62-4E5B-AAF3-9093AE450CD5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12118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3B7C89C-EEF9-2F49-8638-BEE8F0E18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17E14B3-492C-1643-8306-F8848852D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BC4B5A-FD8E-4F4E-9E32-E949E7FEA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37BD-36C1-C241-9809-3EDD93016CB8}" type="datetimeFigureOut">
              <a:rPr lang="nl-NL" smtClean="0"/>
              <a:t>20-01-21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D4514E-DFBA-474E-BDC2-15D88819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AF95098-2A6C-1E44-A872-BFCDDE147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100E4-6D6E-AA48-95A8-E0C26C571E5D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01696A68-3E64-474F-A8A8-35D26F05E7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6F545-27C2-42F9-B8CE-D070A855A73F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327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7EEA6C-2BE2-514E-9A29-F65875304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6C8F2E-757B-914F-968F-95A648A730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06035E0-C17F-8448-8B60-40EF9EE54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01667AC-E8B9-8241-8BB3-B38FAEF91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20-01-21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76322D1-A6CA-B847-A463-52212F03E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F35E466-05E5-0843-BAD4-10A22A4E5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4469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DE49F9-58B3-CE4F-85D8-F2D43D13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E91418E-0555-4944-BE11-5BB8299EA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C9AF730-E77F-F64A-841E-66A0868E9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5B106EA-D3AE-BA47-9EF4-62CD0CF24C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BCAA4C9-D36F-7444-917B-EF5EB9479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AD153D6-139C-8F4D-8C7B-8A3BFF9F5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20-01-21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E1EFB9E-27D5-B147-886F-967A486F1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C1AEC36-5650-2340-BEA9-B3454E5E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49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3A73FB-97C9-F64B-9583-42641704C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AC2E25D-0E86-B249-B365-6DC85D4A4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20-01-21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B792AFE-B02A-804E-824C-6EFD7B067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5BB6164-D63E-DA4B-A4F7-6A560CB44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250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2C68927-96CD-4C43-B232-5993DCADF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20-01-21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25174FE-BD11-7D4E-A3F0-A8E9EA0F4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2F26185-E519-874A-841A-CBFEC12EB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093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46AE06-6AEA-EA49-9173-5DA7575B8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229D9E-0A66-FD47-AD92-C62B69822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912B27-6B9E-A348-AF3A-666B93D0B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D6280E8-04A0-644D-99DE-ED3722385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20-01-21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958D6C-E744-9C43-9570-9066CAE17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F1F86EF-483F-4C48-9410-F813B59D3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397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63249-C948-774D-8D6E-8E102EBC5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EAFFD74-D778-5C46-A471-6B73C7B09F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CAE946D-EBFC-1742-B5E2-E29C9FE87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5A34DEF-32A8-7748-BEC7-4693B48F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20-01-21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D5E45C-7DB2-1D43-B4BD-F587F0AF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067F2C9-A41E-4749-A45B-0C319DC55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352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48B95D7-5ED7-F440-9FE2-C77A8D730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984E1A-8886-E549-8CC8-74964D5B6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F80528-161B-EC40-A486-B17447E84D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6860D-70B9-4387-B7D1-1CB2A52799CB}" type="datetimeFigureOut">
              <a:rPr lang="nl-NL" smtClean="0"/>
              <a:t>20-01-21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862166-E747-FE47-A28F-04DA82D8FC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42997B-0ED1-C240-A32F-86D1D29E5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853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6EF75-7CD9-4DB5-9884-3D07CA2BB15E}" type="datetimeFigureOut">
              <a:rPr lang="nl-NL" smtClean="0"/>
              <a:t>20-01-21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600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E7C0184-CEA3-0B40-9A4B-63FB4BE93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9F15AD-4A05-684C-A050-23B0AD3E7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CA8FECF-3C6D-6346-9052-A33F7A0C3C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A37BD-36C1-C241-9809-3EDD93016CB8}" type="datetimeFigureOut">
              <a:rPr lang="nl-NL" smtClean="0"/>
              <a:t>20-01-21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A09B1C-E87E-814A-AF13-312959BF4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E3228A-12DE-B348-A4C5-2116194701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D01BB4-494A-4665-BDE2-8319E3D5D049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7" name="Afbeelding 11">
            <a:extLst>
              <a:ext uri="{FF2B5EF4-FFF2-40B4-BE49-F238E27FC236}">
                <a16:creationId xmlns:a16="http://schemas.microsoft.com/office/drawing/2014/main" id="{CB38FBEA-8DE1-8849-81DA-0BA5574CD9B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10716" y="6211889"/>
            <a:ext cx="906542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43A7D914-A874-024A-84A3-49086AE697BB}"/>
              </a:ext>
            </a:extLst>
          </p:cNvPr>
          <p:cNvSpPr/>
          <p:nvPr userDrawn="1"/>
        </p:nvSpPr>
        <p:spPr>
          <a:xfrm>
            <a:off x="1939528" y="6211888"/>
            <a:ext cx="720447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350"/>
          </a:p>
        </p:txBody>
      </p:sp>
      <p:sp>
        <p:nvSpPr>
          <p:cNvPr id="9" name="Tijdelijke aanduiding voor titel 1">
            <a:extLst>
              <a:ext uri="{FF2B5EF4-FFF2-40B4-BE49-F238E27FC236}">
                <a16:creationId xmlns:a16="http://schemas.microsoft.com/office/drawing/2014/main" id="{A0D8D4E0-4C6D-C74F-AE35-1EFEA1762A2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50A6C7DA-E64E-EB44-A2CD-31E60CD6A4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D21F0E3C-E8C9-7247-AA29-C81F3BAAB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D01BB4-494A-4665-BDE2-8319E3D5D04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12" name="Afbeelding 6">
            <a:extLst>
              <a:ext uri="{FF2B5EF4-FFF2-40B4-BE49-F238E27FC236}">
                <a16:creationId xmlns:a16="http://schemas.microsoft.com/office/drawing/2014/main" id="{C637F8DA-1472-4A46-BAF4-47BB9A29099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53679" y="6211889"/>
            <a:ext cx="36195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Afbeelding 10">
            <a:extLst>
              <a:ext uri="{FF2B5EF4-FFF2-40B4-BE49-F238E27FC236}">
                <a16:creationId xmlns:a16="http://schemas.microsoft.com/office/drawing/2014/main" id="{1C35E2BC-EB7B-8341-B01B-D5937E0E92B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075135" y="3028950"/>
            <a:ext cx="6993731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Afbeelding 17">
            <a:extLst>
              <a:ext uri="{FF2B5EF4-FFF2-40B4-BE49-F238E27FC236}">
                <a16:creationId xmlns:a16="http://schemas.microsoft.com/office/drawing/2014/main" id="{4C095154-6962-4745-8440-90274952450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1431" y="6205539"/>
            <a:ext cx="8143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923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1.png"/><Relationship Id="rId11" Type="http://schemas.openxmlformats.org/officeDocument/2006/relationships/image" Target="../media/image46.jpe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tiff"/><Relationship Id="rId2" Type="http://schemas.openxmlformats.org/officeDocument/2006/relationships/image" Target="../media/image58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76mTZeiuKrc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edingscentrum.nl/encyclopedie/hygienecode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nvwa.nl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22C422A0-577F-8A44-9A4A-7435DF886D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083" y="532655"/>
            <a:ext cx="8354890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defTabSz="914400"/>
            <a:r>
              <a:rPr lang="en-US" sz="4000" dirty="0">
                <a:solidFill>
                  <a:srgbClr val="FFFFFF"/>
                </a:solidFill>
              </a:rPr>
              <a:t>Lifestyle </a:t>
            </a:r>
            <a:r>
              <a:rPr lang="en-US" sz="4000" dirty="0" err="1">
                <a:solidFill>
                  <a:srgbClr val="FFFFFF"/>
                </a:solidFill>
              </a:rPr>
              <a:t>leerjaar</a:t>
            </a:r>
            <a:r>
              <a:rPr lang="en-US" sz="4000" dirty="0">
                <a:solidFill>
                  <a:srgbClr val="FFFFFF"/>
                </a:solidFill>
              </a:rPr>
              <a:t> 1, </a:t>
            </a:r>
            <a:r>
              <a:rPr lang="en-US" sz="4000" dirty="0" err="1">
                <a:solidFill>
                  <a:srgbClr val="FFFFFF"/>
                </a:solidFill>
              </a:rPr>
              <a:t>periode</a:t>
            </a:r>
            <a:r>
              <a:rPr lang="en-US" sz="4000" dirty="0">
                <a:solidFill>
                  <a:srgbClr val="FFFFFF"/>
                </a:solidFill>
              </a:rPr>
              <a:t> 2 rode </a:t>
            </a:r>
            <a:r>
              <a:rPr lang="en-US" sz="4000" dirty="0" err="1">
                <a:solidFill>
                  <a:srgbClr val="FFFFFF"/>
                </a:solidFill>
              </a:rPr>
              <a:t>draad</a:t>
            </a:r>
            <a:endParaRPr lang="en-US" sz="4000" dirty="0">
              <a:solidFill>
                <a:srgbClr val="FFFFFF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FCE17D3D-209E-2E4E-9F3D-B2BBFF812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5" y="2426818"/>
            <a:ext cx="3997637" cy="399763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9" descr="Afbeelding met boom, gras, buiten, plant&#10;&#10;Automatisch gegenereerde beschrijving">
            <a:extLst>
              <a:ext uri="{FF2B5EF4-FFF2-40B4-BE49-F238E27FC236}">
                <a16:creationId xmlns:a16="http://schemas.microsoft.com/office/drawing/2014/main" id="{7B15CEE8-C4C2-D540-AD13-2475C00A0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04" y="3059952"/>
            <a:ext cx="4091938" cy="27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51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E2E0AFE-704B-4CB8-AB9D-D44727875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2" y="321176"/>
            <a:ext cx="4319338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6137" y="640263"/>
            <a:ext cx="3683869" cy="1344975"/>
          </a:xfrm>
        </p:spPr>
        <p:txBody>
          <a:bodyPr>
            <a:normAutofit fontScale="90000"/>
          </a:bodyPr>
          <a:lstStyle/>
          <a:p>
            <a:r>
              <a:rPr lang="nl-NL" sz="3500" dirty="0"/>
              <a:t>Het maag-darm kanaal organen kennen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6136" y="2121762"/>
            <a:ext cx="3683870" cy="36269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500"/>
              <a:t>Het maagdarm kanaal is een holte die door het lichaam loopt, van mond tot anus. Het bestaat uit: </a:t>
            </a:r>
          </a:p>
          <a:p>
            <a:pPr lvl="1"/>
            <a:r>
              <a:rPr lang="nl-NL" sz="1500"/>
              <a:t>mond </a:t>
            </a:r>
          </a:p>
          <a:p>
            <a:pPr lvl="1"/>
            <a:r>
              <a:rPr lang="nl-NL" sz="1500"/>
              <a:t>mondholte</a:t>
            </a:r>
          </a:p>
          <a:p>
            <a:pPr lvl="1"/>
            <a:r>
              <a:rPr lang="nl-NL" sz="1500"/>
              <a:t>keelholte</a:t>
            </a:r>
          </a:p>
          <a:p>
            <a:pPr lvl="1"/>
            <a:r>
              <a:rPr lang="nl-NL" sz="1500"/>
              <a:t>slokdarm</a:t>
            </a:r>
          </a:p>
          <a:p>
            <a:pPr lvl="1"/>
            <a:r>
              <a:rPr lang="nl-NL" sz="1500"/>
              <a:t>maag</a:t>
            </a:r>
          </a:p>
          <a:p>
            <a:pPr lvl="1"/>
            <a:r>
              <a:rPr lang="nl-NL" sz="1500"/>
              <a:t>dunne darm (met 12-vingerige darm)</a:t>
            </a:r>
          </a:p>
          <a:p>
            <a:pPr lvl="1"/>
            <a:r>
              <a:rPr lang="nl-NL" sz="1500"/>
              <a:t>blinde darm</a:t>
            </a:r>
          </a:p>
          <a:p>
            <a:pPr lvl="1"/>
            <a:r>
              <a:rPr lang="nl-NL" sz="1500"/>
              <a:t>dikke darm</a:t>
            </a:r>
          </a:p>
          <a:p>
            <a:pPr lvl="1"/>
            <a:r>
              <a:rPr lang="nl-NL" sz="1500"/>
              <a:t>endeldarm</a:t>
            </a:r>
          </a:p>
          <a:p>
            <a:pPr lvl="1"/>
            <a:r>
              <a:rPr lang="nl-NL" sz="1500"/>
              <a:t>anus</a:t>
            </a:r>
          </a:p>
          <a:p>
            <a:endParaRPr lang="nl-NL" sz="1500"/>
          </a:p>
        </p:txBody>
      </p:sp>
      <p:pic>
        <p:nvPicPr>
          <p:cNvPr id="1026" name="Picture 2" descr="Afbeeldingsresultaat voor maagdarmkana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7" r="-1" b="-1"/>
          <a:stretch/>
        </p:blipFill>
        <p:spPr bwMode="auto">
          <a:xfrm>
            <a:off x="5047203" y="321176"/>
            <a:ext cx="1480501" cy="219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fbeeldingsresultaat voor maagdarmkanaal">
            <a:extLst>
              <a:ext uri="{FF2B5EF4-FFF2-40B4-BE49-F238E27FC236}">
                <a16:creationId xmlns:a16="http://schemas.microsoft.com/office/drawing/2014/main" id="{454205E0-9AA6-8744-86A1-67BA4CC185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7" r="-1" b="-1"/>
          <a:stretch/>
        </p:blipFill>
        <p:spPr bwMode="auto">
          <a:xfrm>
            <a:off x="7205502" y="321733"/>
            <a:ext cx="1480124" cy="218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Afbeelding met circuit&#10;&#10;Automatisch gegenereerde beschrijving">
            <a:extLst>
              <a:ext uri="{FF2B5EF4-FFF2-40B4-BE49-F238E27FC236}">
                <a16:creationId xmlns:a16="http://schemas.microsoft.com/office/drawing/2014/main" id="{E08CDECA-E9F1-8A42-BB00-0234F33C0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049" y="3612763"/>
            <a:ext cx="4074921" cy="180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53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DDACCF-0B4B-1C4A-8B3A-2FBFDEC1A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85" y="4065267"/>
            <a:ext cx="7475220" cy="1170240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pPr algn="ctr"/>
            <a:r>
              <a:rPr lang="en-US" sz="4350" dirty="0" err="1">
                <a:solidFill>
                  <a:schemeClr val="accent1"/>
                </a:solidFill>
              </a:rPr>
              <a:t>Spijsverteringssappen</a:t>
            </a:r>
            <a:r>
              <a:rPr lang="en-US" sz="4350" dirty="0">
                <a:solidFill>
                  <a:schemeClr val="accent1"/>
                </a:solidFill>
              </a:rPr>
              <a:t>, </a:t>
            </a:r>
            <a:r>
              <a:rPr lang="en-US" sz="4350" dirty="0" err="1">
                <a:solidFill>
                  <a:schemeClr val="accent1"/>
                </a:solidFill>
              </a:rPr>
              <a:t>waar</a:t>
            </a:r>
            <a:r>
              <a:rPr lang="en-US" sz="4350" dirty="0">
                <a:solidFill>
                  <a:schemeClr val="accent1"/>
                </a:solidFill>
              </a:rPr>
              <a:t> </a:t>
            </a:r>
            <a:r>
              <a:rPr lang="en-US" sz="4350" dirty="0" err="1">
                <a:solidFill>
                  <a:schemeClr val="accent1"/>
                </a:solidFill>
              </a:rPr>
              <a:t>en</a:t>
            </a:r>
            <a:r>
              <a:rPr lang="en-US" sz="4350" dirty="0">
                <a:solidFill>
                  <a:schemeClr val="accent1"/>
                </a:solidFill>
              </a:rPr>
              <a:t> </a:t>
            </a:r>
            <a:r>
              <a:rPr lang="en-US" sz="4350" dirty="0" err="1">
                <a:solidFill>
                  <a:schemeClr val="accent1"/>
                </a:solidFill>
              </a:rPr>
              <a:t>voor</a:t>
            </a:r>
            <a:r>
              <a:rPr lang="en-US" sz="4350" dirty="0">
                <a:solidFill>
                  <a:schemeClr val="accent1"/>
                </a:solidFill>
              </a:rPr>
              <a:t> de </a:t>
            </a:r>
            <a:r>
              <a:rPr lang="en-US" sz="4350" dirty="0" err="1">
                <a:solidFill>
                  <a:schemeClr val="accent1"/>
                </a:solidFill>
              </a:rPr>
              <a:t>afbraak</a:t>
            </a:r>
            <a:r>
              <a:rPr lang="en-US" sz="4350" dirty="0">
                <a:solidFill>
                  <a:schemeClr val="accent1"/>
                </a:solidFill>
              </a:rPr>
              <a:t> van welk macronutrient?</a:t>
            </a:r>
          </a:p>
        </p:txBody>
      </p:sp>
      <p:pic>
        <p:nvPicPr>
          <p:cNvPr id="5" name="Tijdelijke aanduiding voor inhoud 4" descr="Afbeelding met tafel&#10;&#10;Automatisch gegenereerde beschrijving">
            <a:extLst>
              <a:ext uri="{FF2B5EF4-FFF2-40B4-BE49-F238E27FC236}">
                <a16:creationId xmlns:a16="http://schemas.microsoft.com/office/drawing/2014/main" id="{5922A6F3-FFE4-B549-937D-4E62D2165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48" r="1" b="1427"/>
          <a:stretch/>
        </p:blipFill>
        <p:spPr>
          <a:xfrm>
            <a:off x="182880" y="1049655"/>
            <a:ext cx="8778240" cy="28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65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C6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9C96EF-ECB6-DB4F-8A6E-8E6E7B738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nl-NL" dirty="0">
                <a:solidFill>
                  <a:srgbClr val="FFFFFF"/>
                </a:solidFill>
              </a:rPr>
              <a:t>Week 4 alternatieve voedingspatronen en diëten</a:t>
            </a:r>
          </a:p>
        </p:txBody>
      </p:sp>
      <p:pic>
        <p:nvPicPr>
          <p:cNvPr id="6" name="Afbeelding 5" descr="Afbeelding met voedsel, salade&#10;&#10;Automatisch gegenereerde beschrijving">
            <a:extLst>
              <a:ext uri="{FF2B5EF4-FFF2-40B4-BE49-F238E27FC236}">
                <a16:creationId xmlns:a16="http://schemas.microsoft.com/office/drawing/2014/main" id="{EEE8F758-9B36-4D4B-9BFF-075B3510D6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4" r="23033" b="1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6738E8-D339-854D-93CE-7DF2FAC9F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anchor="ctr">
            <a:normAutofit/>
          </a:bodyPr>
          <a:lstStyle/>
          <a:p>
            <a:r>
              <a:rPr lang="nl-NL" sz="1700" dirty="0">
                <a:solidFill>
                  <a:srgbClr val="FFFFFF"/>
                </a:solidFill>
              </a:rPr>
              <a:t>Verschillende alternatieve voedingspatronen en diëten </a:t>
            </a:r>
          </a:p>
          <a:p>
            <a:pPr lvl="1"/>
            <a:r>
              <a:rPr lang="nl-NL" sz="1700" dirty="0">
                <a:solidFill>
                  <a:srgbClr val="FFFFFF"/>
                </a:solidFill>
              </a:rPr>
              <a:t>Herkennen</a:t>
            </a:r>
          </a:p>
          <a:p>
            <a:pPr lvl="1"/>
            <a:r>
              <a:rPr lang="nl-NL" sz="1700" dirty="0">
                <a:solidFill>
                  <a:srgbClr val="FFFFFF"/>
                </a:solidFill>
              </a:rPr>
              <a:t>Voor- en nadelen</a:t>
            </a:r>
          </a:p>
          <a:p>
            <a:r>
              <a:rPr lang="nl-NL" sz="1700" dirty="0">
                <a:solidFill>
                  <a:srgbClr val="FFFFFF"/>
                </a:solidFill>
              </a:rPr>
              <a:t>Type eters en het belang</a:t>
            </a:r>
          </a:p>
        </p:txBody>
      </p:sp>
    </p:spTree>
    <p:extLst>
      <p:ext uri="{BB962C8B-B14F-4D97-AF65-F5344CB8AC3E}">
        <p14:creationId xmlns:p14="http://schemas.microsoft.com/office/powerpoint/2010/main" val="261182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7E25F1-967F-BC41-828C-19F076EEE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Week 5 het etiket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653EB3-8912-1E48-BBF6-0CF79C961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nl-NL" dirty="0"/>
              <a:t>Je kunt benoemen wat er op een etiket moet staan en hoe de regels zijn bepaald</a:t>
            </a:r>
          </a:p>
          <a:p>
            <a:r>
              <a:rPr lang="nl-NL" dirty="0"/>
              <a:t>Je kunt onderbouwen hoe je tot goede keuzes kunt komen basis van het etiket.</a:t>
            </a:r>
          </a:p>
          <a:p>
            <a:r>
              <a:rPr lang="nl-NL" dirty="0"/>
              <a:t>Wat is een voedingsclaim.</a:t>
            </a:r>
          </a:p>
          <a:p>
            <a:r>
              <a:rPr lang="nl-NL" dirty="0"/>
              <a:t>Kijk nog eens naar het testje laat je niet foppen.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1262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030" y="2767106"/>
            <a:ext cx="2160621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Wat staat er op een etiket?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821" y="1849925"/>
            <a:ext cx="5419311" cy="315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74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79" y="347471"/>
            <a:ext cx="8325612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E7CE0AD-9FC8-584B-8A81-44409D39A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5216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br>
              <a:rPr lang="en-US" sz="4400" b="1" dirty="0">
                <a:solidFill>
                  <a:schemeClr val="bg1"/>
                </a:solidFill>
              </a:rPr>
            </a:br>
            <a:r>
              <a:rPr lang="en-US" sz="4400" b="1" dirty="0">
                <a:solidFill>
                  <a:schemeClr val="bg1"/>
                </a:solidFill>
              </a:rPr>
              <a:t>Week 6 </a:t>
            </a:r>
            <a:r>
              <a:rPr lang="en-US" sz="4400" b="1" dirty="0" err="1">
                <a:solidFill>
                  <a:schemeClr val="bg1"/>
                </a:solidFill>
              </a:rPr>
              <a:t>psychologie</a:t>
            </a:r>
            <a:r>
              <a:rPr lang="en-US" sz="4400" b="1" dirty="0">
                <a:solidFill>
                  <a:schemeClr val="bg1"/>
                </a:solidFill>
              </a:rPr>
              <a:t> van </a:t>
            </a:r>
            <a:r>
              <a:rPr lang="en-US" sz="4400" b="1" dirty="0" err="1">
                <a:solidFill>
                  <a:schemeClr val="bg1"/>
                </a:solidFill>
              </a:rPr>
              <a:t>voeding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3" name="Tijdelijke aanduiding voor inhoud 2" descr="Afbeelding met tekening&#10;&#10;Automatisch gegenereerde beschrijving">
            <a:extLst>
              <a:ext uri="{FF2B5EF4-FFF2-40B4-BE49-F238E27FC236}">
                <a16:creationId xmlns:a16="http://schemas.microsoft.com/office/drawing/2014/main" id="{CB3A14E2-0094-E947-B5B5-AFAC296814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4437"/>
          <a:stretch/>
        </p:blipFill>
        <p:spPr>
          <a:xfrm>
            <a:off x="630936" y="2516777"/>
            <a:ext cx="4677156" cy="3660185"/>
          </a:xfrm>
          <a:prstGeom prst="rect">
            <a:avLst/>
          </a:prstGeom>
        </p:spPr>
      </p:pic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AF9DD5F-A232-4941-ADFA-2BB728049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0136" y="2516777"/>
            <a:ext cx="2852928" cy="36601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z="2000" dirty="0"/>
              <a:t>Je kunt de verschillende zintuigen onderscheiden</a:t>
            </a:r>
          </a:p>
          <a:p>
            <a:r>
              <a:rPr lang="nl-NL" sz="2000" dirty="0"/>
              <a:t>Je kunt benoemen in welke mate zintuigen een rol spelen bij onze smaak en spijsvertering</a:t>
            </a:r>
          </a:p>
          <a:p>
            <a:r>
              <a:rPr lang="nl-NL" sz="2000" dirty="0"/>
              <a:t>Wat is een Pavlov reactie?</a:t>
            </a:r>
          </a:p>
          <a:p>
            <a:r>
              <a:rPr lang="nl-NL" sz="2000" dirty="0"/>
              <a:t>Wat is het belang van bewust eten?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859717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Week 7 keurmeken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nl-NL"/>
              <a:t>Je kent de top 10 keurmerken</a:t>
            </a:r>
          </a:p>
          <a:p>
            <a:r>
              <a:rPr lang="nl-NL"/>
              <a:t>Je kunt uitleggen wat keurmerken zijn?</a:t>
            </a:r>
          </a:p>
          <a:p>
            <a:r>
              <a:rPr lang="nl-NL"/>
              <a:t>Je kunt benoemen wanneer een keurmerk een keurmerk is? </a:t>
            </a:r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4343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690D7C9D-FE63-D94C-998B-1F65DCA0E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461" y="3550643"/>
            <a:ext cx="657906" cy="65790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Best gescoorde keurmerken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2022047"/>
            <a:ext cx="4389560" cy="3263504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1500" dirty="0"/>
              <a:t>ASC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500" dirty="0"/>
              <a:t>Beter Leven keurmerk (2 en 3 sterren)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500" dirty="0"/>
              <a:t>Demeter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500" dirty="0"/>
              <a:t>EKO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500" dirty="0"/>
              <a:t>Europees keurmerk voor biologische landbouw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500" dirty="0" err="1"/>
              <a:t>Fairtrade</a:t>
            </a:r>
            <a:r>
              <a:rPr lang="nl-NL" sz="1500" dirty="0"/>
              <a:t>/Max Havelaar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500" dirty="0" err="1"/>
              <a:t>Planet</a:t>
            </a:r>
            <a:r>
              <a:rPr lang="nl-NL" sz="1500" dirty="0"/>
              <a:t> </a:t>
            </a:r>
            <a:r>
              <a:rPr lang="nl-NL" sz="1500" dirty="0" err="1"/>
              <a:t>proof</a:t>
            </a:r>
            <a:endParaRPr lang="nl-NL" sz="1500" dirty="0"/>
          </a:p>
          <a:p>
            <a:pPr marL="342900" indent="-342900">
              <a:buFont typeface="+mj-lt"/>
              <a:buAutoNum type="arabicPeriod"/>
            </a:pPr>
            <a:r>
              <a:rPr lang="nl-NL" sz="1500" dirty="0"/>
              <a:t>MSC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500" dirty="0"/>
              <a:t>Rainforest Alliance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500" dirty="0"/>
              <a:t>UTZ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348" y="1922402"/>
            <a:ext cx="839632" cy="40572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049" y="2224912"/>
            <a:ext cx="797902" cy="4073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9285" y="2586633"/>
            <a:ext cx="423130" cy="42313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1052" y="2850540"/>
            <a:ext cx="394289" cy="39428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0950" y="2980375"/>
            <a:ext cx="995696" cy="66711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8365" y="3381804"/>
            <a:ext cx="543991" cy="54399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3436" y="4098134"/>
            <a:ext cx="877413" cy="335873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8678" y="4388096"/>
            <a:ext cx="448145" cy="448145"/>
          </a:xfrm>
          <a:prstGeom prst="rect">
            <a:avLst/>
          </a:prstGeom>
        </p:spPr>
      </p:pic>
      <p:pic>
        <p:nvPicPr>
          <p:cNvPr id="1028" name="Picture 4" descr="https://www.voedingscentrum.nl/Assets/Uploads/voedingscentrum/Images/Consumenten/Encyclopedie/T-Z/UTZ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306" y="4969104"/>
            <a:ext cx="1138373" cy="49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655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60B3CE-4749-264D-B084-1CE52EF5E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Gezonde leefstijl week 8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DAECB17F-6B66-4996-A0CF-3E8650FE74F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3597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r>
              <a:rPr lang="nl-NL"/>
              <a:t>Dagelijkse energiebehoefte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nl-NL" sz="1700" i="1"/>
              <a:t>Energiebehoefte bepalen</a:t>
            </a:r>
          </a:p>
          <a:p>
            <a:pPr marL="0" indent="0" fontAlgn="base">
              <a:buNone/>
            </a:pPr>
            <a:endParaRPr lang="nl-NL" sz="1700" i="1"/>
          </a:p>
          <a:p>
            <a:pPr marL="0" indent="0" fontAlgn="base">
              <a:buNone/>
            </a:pPr>
            <a:r>
              <a:rPr lang="nl-NL" sz="1700" i="1"/>
              <a:t>De energiebehoefte (de hoeveelheid kilocalorieën je nodig hebt op een dag) is opgebouwd uit de volgende onderdelen (2):</a:t>
            </a:r>
          </a:p>
          <a:p>
            <a:pPr marL="0" indent="0" fontAlgn="base">
              <a:buNone/>
            </a:pPr>
            <a:r>
              <a:rPr lang="nl-NL" sz="1700" i="1"/>
              <a:t>Ruststofwisseling/basaalmetabolisme: de hoeveelheid kilocalorieën die het lichaam gebruikt in rust (dus zonder beweging);</a:t>
            </a:r>
          </a:p>
          <a:p>
            <a:pPr marL="0" indent="0" fontAlgn="base">
              <a:buNone/>
            </a:pPr>
            <a:r>
              <a:rPr lang="nl-NL" sz="1700" i="1"/>
              <a:t>Het effect van bewegen: energie die je gebruikt om te kunnen bewegen;</a:t>
            </a:r>
          </a:p>
          <a:p>
            <a:pPr marL="0" indent="0" fontAlgn="base">
              <a:buNone/>
            </a:pPr>
            <a:r>
              <a:rPr lang="nl-NL" sz="1700" i="1"/>
              <a:t>het thermisch effect van voeding: de energie die nodig voor het verteren en omzetten van voeding en voedingsstoffen;</a:t>
            </a:r>
          </a:p>
          <a:p>
            <a:pPr marL="0" indent="0" fontAlgn="base">
              <a:buNone/>
            </a:pPr>
            <a:endParaRPr lang="nl-NL" sz="1700" i="1"/>
          </a:p>
          <a:p>
            <a:pPr marL="0" indent="0" fontAlgn="base">
              <a:buNone/>
            </a:pPr>
            <a:endParaRPr lang="nl-NL" sz="1700"/>
          </a:p>
          <a:p>
            <a:endParaRPr lang="nl-NL" sz="170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85E772D-9856-C346-AA05-49AC582C37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93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539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B9AD2A0-BE4B-0F4F-853E-37EB9936E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026" y="2043663"/>
            <a:ext cx="4578895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Rode draad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2C707E-CE23-EE4B-B15D-399C057B5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4026" y="4074718"/>
            <a:ext cx="4578895" cy="6820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en-US" sz="3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Bekijk</a:t>
            </a:r>
            <a:r>
              <a:rPr lang="en-US" sz="3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PowerPoints in Wiki</a:t>
            </a:r>
          </a:p>
        </p:txBody>
      </p:sp>
    </p:spTree>
    <p:extLst>
      <p:ext uri="{BB962C8B-B14F-4D97-AF65-F5344CB8AC3E}">
        <p14:creationId xmlns:p14="http://schemas.microsoft.com/office/powerpoint/2010/main" val="580759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EF095B-D51B-EE41-A507-A9FA13B4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bereken je hoeveel iemand nodig heeft?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1D6CF7-5E85-E643-99EE-66639DF7C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Harris en Benedict (herzien door Roza en </a:t>
            </a:r>
            <a:r>
              <a:rPr lang="nl-NL" dirty="0" err="1"/>
              <a:t>Shizgal</a:t>
            </a:r>
            <a:r>
              <a:rPr lang="nl-NL" dirty="0"/>
              <a:t>):</a:t>
            </a:r>
          </a:p>
          <a:p>
            <a:r>
              <a:rPr lang="nl-NL" b="1" dirty="0"/>
              <a:t>Mannen:</a:t>
            </a:r>
            <a:br>
              <a:rPr lang="nl-NL" dirty="0"/>
            </a:br>
            <a:r>
              <a:rPr lang="nl-NL" dirty="0"/>
              <a:t>88,362 + (13,397 x </a:t>
            </a:r>
            <a:r>
              <a:rPr lang="nl-NL" i="1" dirty="0"/>
              <a:t>gewicht in kilogrammen</a:t>
            </a:r>
            <a:r>
              <a:rPr lang="nl-NL" dirty="0"/>
              <a:t>) + (4,799 x </a:t>
            </a:r>
            <a:r>
              <a:rPr lang="nl-NL" i="1" dirty="0"/>
              <a:t>lichaamslengte in centimeters)</a:t>
            </a:r>
            <a:r>
              <a:rPr lang="nl-NL" dirty="0"/>
              <a:t> – (5,677 </a:t>
            </a:r>
            <a:r>
              <a:rPr lang="nl-NL" i="1" dirty="0"/>
              <a:t>x leeftijd in jaren</a:t>
            </a:r>
            <a:r>
              <a:rPr lang="nl-NL" dirty="0"/>
              <a:t>) = energieverbruik in rust ook wel BMR Basal </a:t>
            </a:r>
            <a:r>
              <a:rPr lang="nl-NL" dirty="0" err="1"/>
              <a:t>Metabolic</a:t>
            </a:r>
            <a:r>
              <a:rPr lang="nl-NL" dirty="0"/>
              <a:t> </a:t>
            </a:r>
            <a:r>
              <a:rPr lang="nl-NL" dirty="0" err="1"/>
              <a:t>Rate</a:t>
            </a:r>
            <a:endParaRPr lang="nl-NL" dirty="0"/>
          </a:p>
          <a:p>
            <a:r>
              <a:rPr lang="nl-NL" b="1" dirty="0"/>
              <a:t>Vrouwen:</a:t>
            </a:r>
            <a:br>
              <a:rPr lang="nl-NL" dirty="0"/>
            </a:br>
            <a:r>
              <a:rPr lang="nl-NL" dirty="0"/>
              <a:t>447,593 + (9,247 x </a:t>
            </a:r>
            <a:r>
              <a:rPr lang="nl-NL" i="1" dirty="0"/>
              <a:t>gewicht in kilogrammen</a:t>
            </a:r>
            <a:r>
              <a:rPr lang="nl-NL" dirty="0"/>
              <a:t>) + (3,098 x </a:t>
            </a:r>
            <a:r>
              <a:rPr lang="nl-NL" i="1" dirty="0"/>
              <a:t>lengte in centimeters) </a:t>
            </a:r>
            <a:r>
              <a:rPr lang="nl-NL" dirty="0"/>
              <a:t>– (4,330 </a:t>
            </a:r>
            <a:r>
              <a:rPr lang="nl-NL" i="1" dirty="0"/>
              <a:t>x leeftijd in jaren</a:t>
            </a:r>
            <a:r>
              <a:rPr lang="nl-NL" dirty="0"/>
              <a:t>) = energieverbruik in rust ook wel BMR Basal </a:t>
            </a:r>
            <a:r>
              <a:rPr lang="nl-NL" dirty="0" err="1"/>
              <a:t>Metabolic</a:t>
            </a:r>
            <a:r>
              <a:rPr lang="nl-NL" dirty="0"/>
              <a:t> </a:t>
            </a:r>
            <a:r>
              <a:rPr lang="nl-NL" dirty="0" err="1"/>
              <a:t>Rate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Waarom geslacht, gewicht, lengte en leeftijd?</a:t>
            </a:r>
          </a:p>
          <a:p>
            <a:pPr marL="0" indent="0">
              <a:buNone/>
            </a:pPr>
            <a:r>
              <a:rPr lang="nl-NL" dirty="0"/>
              <a:t>Bereken voor </a:t>
            </a:r>
            <a:r>
              <a:rPr lang="nl-NL"/>
              <a:t>een vrouw 170 cm </a:t>
            </a:r>
            <a:r>
              <a:rPr lang="nl-NL" dirty="0"/>
              <a:t>van 46 jaar met een gewicht van 62 kg</a:t>
            </a:r>
          </a:p>
        </p:txBody>
      </p:sp>
    </p:spTree>
    <p:extLst>
      <p:ext uri="{BB962C8B-B14F-4D97-AF65-F5344CB8AC3E}">
        <p14:creationId xmlns:p14="http://schemas.microsoft.com/office/powerpoint/2010/main" val="907750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2DF22-FB01-B545-BEA1-F449EE80A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PAL (</a:t>
            </a:r>
            <a:r>
              <a:rPr lang="nl-NL" dirty="0" err="1"/>
              <a:t>physical</a:t>
            </a:r>
            <a:r>
              <a:rPr lang="nl-NL" dirty="0"/>
              <a:t> </a:t>
            </a:r>
            <a:r>
              <a:rPr lang="nl-NL" dirty="0" err="1"/>
              <a:t>activity</a:t>
            </a:r>
            <a:r>
              <a:rPr lang="nl-NL" dirty="0"/>
              <a:t> level) waarden: 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DBED585D-8EF2-1742-BCA9-B5BC2F8440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32311" y="2189940"/>
          <a:ext cx="4079380" cy="3336564"/>
        </p:xfrm>
        <a:graphic>
          <a:graphicData uri="http://schemas.openxmlformats.org/drawingml/2006/table">
            <a:tbl>
              <a:tblPr/>
              <a:tblGrid>
                <a:gridCol w="2039690">
                  <a:extLst>
                    <a:ext uri="{9D8B030D-6E8A-4147-A177-3AD203B41FA5}">
                      <a16:colId xmlns:a16="http://schemas.microsoft.com/office/drawing/2014/main" val="4242989503"/>
                    </a:ext>
                  </a:extLst>
                </a:gridCol>
                <a:gridCol w="2039690">
                  <a:extLst>
                    <a:ext uri="{9D8B030D-6E8A-4147-A177-3AD203B41FA5}">
                      <a16:colId xmlns:a16="http://schemas.microsoft.com/office/drawing/2014/main" val="1443329881"/>
                    </a:ext>
                  </a:extLst>
                </a:gridCol>
              </a:tblGrid>
              <a:tr h="281774"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b="1">
                          <a:effectLst/>
                        </a:rPr>
                        <a:t>Levensstijl</a:t>
                      </a:r>
                    </a:p>
                  </a:txBody>
                  <a:tcPr marL="49447" marR="49447" marT="49447" marB="49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b="1">
                          <a:effectLst/>
                        </a:rPr>
                        <a:t>PAL-waarde</a:t>
                      </a:r>
                    </a:p>
                  </a:txBody>
                  <a:tcPr marL="49447" marR="49447" marT="49447" marB="49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415868"/>
                  </a:ext>
                </a:extLst>
              </a:tr>
              <a:tr h="464654"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>
                          <a:effectLst/>
                        </a:rPr>
                        <a:t>Inactief: </a:t>
                      </a:r>
                      <a:br>
                        <a:rPr lang="nl-NL" sz="1200">
                          <a:effectLst/>
                        </a:rPr>
                      </a:br>
                      <a:r>
                        <a:rPr lang="nl-NL" sz="1200">
                          <a:effectLst/>
                        </a:rPr>
                        <a:t>Zittend werk (niet sporten)</a:t>
                      </a:r>
                    </a:p>
                  </a:txBody>
                  <a:tcPr marL="49447" marR="49447" marT="49447" marB="494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>
                          <a:effectLst/>
                        </a:rPr>
                        <a:t>1.2</a:t>
                      </a:r>
                    </a:p>
                  </a:txBody>
                  <a:tcPr marL="49447" marR="49447" marT="49447" marB="494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497959"/>
                  </a:ext>
                </a:extLst>
              </a:tr>
              <a:tr h="647534"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>
                          <a:effectLst/>
                        </a:rPr>
                        <a:t>Licht actief: </a:t>
                      </a:r>
                      <a:br>
                        <a:rPr lang="nl-NL" sz="1200">
                          <a:effectLst/>
                        </a:rPr>
                      </a:br>
                      <a:r>
                        <a:rPr lang="nl-NL" sz="1200">
                          <a:effectLst/>
                        </a:rPr>
                        <a:t>Zittend werk (1-3 keer per week sporten)</a:t>
                      </a:r>
                    </a:p>
                  </a:txBody>
                  <a:tcPr marL="49447" marR="49447" marT="49447" marB="494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>
                          <a:effectLst/>
                        </a:rPr>
                        <a:t>1.4 - 1.5</a:t>
                      </a:r>
                    </a:p>
                  </a:txBody>
                  <a:tcPr marL="49447" marR="49447" marT="49447" marB="494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039571"/>
                  </a:ext>
                </a:extLst>
              </a:tr>
              <a:tr h="647534"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>
                          <a:effectLst/>
                        </a:rPr>
                        <a:t>Gemiddeld actief:</a:t>
                      </a:r>
                      <a:br>
                        <a:rPr lang="nl-NL" sz="1200">
                          <a:effectLst/>
                        </a:rPr>
                      </a:br>
                      <a:r>
                        <a:rPr lang="nl-NL" sz="1200">
                          <a:effectLst/>
                        </a:rPr>
                        <a:t>Zittend werk (3-5 keer per week sporten)</a:t>
                      </a:r>
                    </a:p>
                  </a:txBody>
                  <a:tcPr marL="49447" marR="49447" marT="49447" marB="494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>
                          <a:effectLst/>
                        </a:rPr>
                        <a:t>1.6 - 1.7</a:t>
                      </a:r>
                    </a:p>
                  </a:txBody>
                  <a:tcPr marL="49447" marR="49447" marT="49447" marB="494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412603"/>
                  </a:ext>
                </a:extLst>
              </a:tr>
              <a:tr h="647534"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>
                          <a:effectLst/>
                        </a:rPr>
                        <a:t>Actief:</a:t>
                      </a:r>
                      <a:br>
                        <a:rPr lang="nl-NL" sz="1200">
                          <a:effectLst/>
                        </a:rPr>
                      </a:br>
                      <a:r>
                        <a:rPr lang="nl-NL" sz="1200">
                          <a:effectLst/>
                        </a:rPr>
                        <a:t>Staand werk (4-7 keer per week sporten)</a:t>
                      </a:r>
                    </a:p>
                  </a:txBody>
                  <a:tcPr marL="49447" marR="49447" marT="49447" marB="494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>
                          <a:effectLst/>
                        </a:rPr>
                        <a:t>1.8 - 1.9</a:t>
                      </a:r>
                    </a:p>
                  </a:txBody>
                  <a:tcPr marL="49447" marR="49447" marT="49447" marB="494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473769"/>
                  </a:ext>
                </a:extLst>
              </a:tr>
              <a:tr h="647534"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>
                          <a:effectLst/>
                        </a:rPr>
                        <a:t>Zeer actief: </a:t>
                      </a:r>
                      <a:br>
                        <a:rPr lang="nl-NL" sz="1200">
                          <a:effectLst/>
                        </a:rPr>
                      </a:br>
                      <a:r>
                        <a:rPr lang="nl-NL" sz="1200">
                          <a:effectLst/>
                        </a:rPr>
                        <a:t>Zwaar werk (meerdere keren per dag sporten)</a:t>
                      </a:r>
                    </a:p>
                  </a:txBody>
                  <a:tcPr marL="49447" marR="49447" marT="49447" marB="494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dirty="0">
                          <a:effectLst/>
                        </a:rPr>
                        <a:t>2.0 - 2.4</a:t>
                      </a:r>
                    </a:p>
                  </a:txBody>
                  <a:tcPr marL="49447" marR="49447" marT="49447" marB="494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145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65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7212" y="742951"/>
            <a:ext cx="2607469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Voeding</a:t>
            </a:r>
            <a:endParaRPr lang="en-US" sz="4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Tijdelijke aanduiding voor inhoud 4">
            <a:extLst>
              <a:ext uri="{FF2B5EF4-FFF2-40B4-BE49-F238E27FC236}">
                <a16:creationId xmlns:a16="http://schemas.microsoft.com/office/drawing/2014/main" id="{06F91017-A8F6-2F42-B730-AF1F3CCB8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366" y="975391"/>
            <a:ext cx="4915159" cy="491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00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09763" y="433545"/>
            <a:ext cx="8354890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300" dirty="0" err="1">
                <a:solidFill>
                  <a:srgbClr val="FFFFFF"/>
                </a:solidFill>
              </a:rPr>
              <a:t>Voedingsstoffen</a:t>
            </a:r>
            <a:r>
              <a:rPr lang="en-US" sz="4300" dirty="0">
                <a:solidFill>
                  <a:srgbClr val="FFFFFF"/>
                </a:solidFill>
              </a:rPr>
              <a:t>, </a:t>
            </a:r>
            <a:r>
              <a:rPr lang="en-US" sz="4300" dirty="0" err="1">
                <a:solidFill>
                  <a:srgbClr val="FFFFFF"/>
                </a:solidFill>
              </a:rPr>
              <a:t>functie</a:t>
            </a:r>
            <a:r>
              <a:rPr lang="en-US" sz="4300" dirty="0">
                <a:solidFill>
                  <a:srgbClr val="FFFFFF"/>
                </a:solidFill>
              </a:rPr>
              <a:t> </a:t>
            </a:r>
            <a:r>
              <a:rPr lang="en-US" sz="4300" dirty="0" err="1">
                <a:solidFill>
                  <a:srgbClr val="FFFFFF"/>
                </a:solidFill>
              </a:rPr>
              <a:t>en</a:t>
            </a:r>
            <a:r>
              <a:rPr lang="en-US" sz="4300" dirty="0">
                <a:solidFill>
                  <a:srgbClr val="FFFFFF"/>
                </a:solidFill>
              </a:rPr>
              <a:t> </a:t>
            </a:r>
            <a:r>
              <a:rPr lang="en-US" sz="4300" dirty="0" err="1">
                <a:solidFill>
                  <a:srgbClr val="FFFFFF"/>
                </a:solidFill>
              </a:rPr>
              <a:t>keuzes</a:t>
            </a:r>
            <a:endParaRPr lang="en-US" sz="4300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5" y="2426818"/>
            <a:ext cx="3997637" cy="399763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8035" y="3517692"/>
            <a:ext cx="3979240" cy="257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12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62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nl-NL">
                <a:solidFill>
                  <a:srgbClr val="FFFFFF"/>
                </a:solidFill>
              </a:rPr>
              <a:t>Koolhydraten 40%-70%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r="3252" b="-1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anchor="ctr">
            <a:normAutofit/>
          </a:bodyPr>
          <a:lstStyle/>
          <a:p>
            <a:r>
              <a:rPr lang="nl-NL" sz="1700" b="1" dirty="0">
                <a:solidFill>
                  <a:srgbClr val="FFFFFF"/>
                </a:solidFill>
              </a:rPr>
              <a:t>Brandstof, </a:t>
            </a:r>
            <a:r>
              <a:rPr lang="nl-NL" sz="1700" dirty="0">
                <a:solidFill>
                  <a:srgbClr val="FFFFFF"/>
                </a:solidFill>
              </a:rPr>
              <a:t>reservebrandstof in de vorm van glycogeen in spieren en lever.</a:t>
            </a:r>
          </a:p>
          <a:p>
            <a:r>
              <a:rPr lang="nl-NL" sz="1700" dirty="0">
                <a:solidFill>
                  <a:srgbClr val="FFFFFF"/>
                </a:solidFill>
              </a:rPr>
              <a:t>Handhaven bloedglucosegehalte.</a:t>
            </a:r>
          </a:p>
          <a:p>
            <a:r>
              <a:rPr lang="nl-NL" sz="1700" dirty="0">
                <a:solidFill>
                  <a:srgbClr val="FFFFFF"/>
                </a:solidFill>
              </a:rPr>
              <a:t>Leveren snel energie (sneller dan vet).</a:t>
            </a:r>
          </a:p>
          <a:p>
            <a:r>
              <a:rPr lang="nl-NL" sz="1700" dirty="0">
                <a:solidFill>
                  <a:srgbClr val="FFFFFF"/>
                </a:solidFill>
              </a:rPr>
              <a:t>1 gram koolhydraten levert 4 kilocalorieën. </a:t>
            </a:r>
          </a:p>
          <a:p>
            <a:endParaRPr lang="nl-NL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159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80059" y="2053641"/>
            <a:ext cx="3299853" cy="2760098"/>
          </a:xfrm>
        </p:spPr>
        <p:txBody>
          <a:bodyPr>
            <a:normAutofit/>
          </a:bodyPr>
          <a:lstStyle/>
          <a:p>
            <a:r>
              <a:rPr lang="nl-NL" sz="2000" dirty="0">
                <a:solidFill>
                  <a:srgbClr val="FFFFFF"/>
                </a:solidFill>
              </a:rPr>
              <a:t>Koolhydraten/voedingsvezels</a:t>
            </a:r>
          </a:p>
        </p:txBody>
      </p:sp>
      <p:sp>
        <p:nvSpPr>
          <p:cNvPr id="16" name="Tijdelijke aanduiding voor inhoud 4"/>
          <p:cNvSpPr>
            <a:spLocks noGrp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r>
              <a:rPr lang="nl-NL" sz="1600" dirty="0">
                <a:solidFill>
                  <a:srgbClr val="000000"/>
                </a:solidFill>
              </a:rPr>
              <a:t>Zijn stoffen uit planten die mensen niet verteren, maar wel een belangrijke functie hebben in het lichaam.</a:t>
            </a:r>
          </a:p>
          <a:p>
            <a:r>
              <a:rPr lang="nl-NL" sz="1600" dirty="0">
                <a:solidFill>
                  <a:srgbClr val="000000"/>
                </a:solidFill>
              </a:rPr>
              <a:t>Dus 30 en 40 gram per dag</a:t>
            </a:r>
          </a:p>
          <a:p>
            <a:r>
              <a:rPr lang="nl-NL" sz="1600" dirty="0">
                <a:solidFill>
                  <a:srgbClr val="000000"/>
                </a:solidFill>
              </a:rPr>
              <a:t>Functie:</a:t>
            </a:r>
          </a:p>
          <a:p>
            <a:pPr lvl="1"/>
            <a:r>
              <a:rPr lang="nl-NL" sz="1600" dirty="0">
                <a:solidFill>
                  <a:srgbClr val="000000"/>
                </a:solidFill>
              </a:rPr>
              <a:t>Stimuleren kauwproces</a:t>
            </a:r>
          </a:p>
          <a:p>
            <a:pPr lvl="1"/>
            <a:r>
              <a:rPr lang="nl-NL" sz="1600" dirty="0">
                <a:solidFill>
                  <a:srgbClr val="000000"/>
                </a:solidFill>
              </a:rPr>
              <a:t>Remmend effect op de maagontleding</a:t>
            </a:r>
          </a:p>
          <a:p>
            <a:pPr lvl="1"/>
            <a:r>
              <a:rPr lang="nl-NL" sz="1600" dirty="0">
                <a:solidFill>
                  <a:srgbClr val="000000"/>
                </a:solidFill>
              </a:rPr>
              <a:t>Ondersteunen bloedglucosespiegel</a:t>
            </a:r>
          </a:p>
          <a:p>
            <a:pPr lvl="1"/>
            <a:r>
              <a:rPr lang="nl-NL" sz="1600" dirty="0">
                <a:solidFill>
                  <a:srgbClr val="000000"/>
                </a:solidFill>
              </a:rPr>
              <a:t>Zachtere ontlasting en bacteriegroei in darm en verlagen risico op darmontsteking vooral bij oudere mensen</a:t>
            </a:r>
          </a:p>
          <a:p>
            <a:pPr lvl="1"/>
            <a:r>
              <a:rPr lang="nl-NL" sz="1600" dirty="0">
                <a:solidFill>
                  <a:srgbClr val="000000"/>
                </a:solidFill>
              </a:rPr>
              <a:t>Verlaging slechte cholesterol</a:t>
            </a:r>
          </a:p>
          <a:p>
            <a:r>
              <a:rPr lang="nl-NL" sz="1600" dirty="0">
                <a:solidFill>
                  <a:srgbClr val="000000"/>
                </a:solidFill>
              </a:rPr>
              <a:t>Eet fruit i.p.v. het te drinken. Vervang witte, rijst, pasta en brood door zilvervliesrijst, volkoren/bruin boord en pasta. Rauwkost of gedroogde vruchten i.p.v. chips en koek. Vervang vlees regelmatig door peulvruchten. Minimaal 250 gram groenten per dag.</a:t>
            </a:r>
          </a:p>
        </p:txBody>
      </p:sp>
    </p:spTree>
    <p:extLst>
      <p:ext uri="{BB962C8B-B14F-4D97-AF65-F5344CB8AC3E}">
        <p14:creationId xmlns:p14="http://schemas.microsoft.com/office/powerpoint/2010/main" val="1119835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8F711E4-A74A-3947-BD02-3ADA6CD4DA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32" r="8334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06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34348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4554" y="46657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Bloedglucosespiegel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3000" y="1525638"/>
            <a:ext cx="6858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en-US" sz="1700" kern="1200">
                <a:solidFill>
                  <a:srgbClr val="00BBEA"/>
                </a:solidFill>
                <a:latin typeface="+mn-lt"/>
                <a:ea typeface="+mn-ea"/>
                <a:cs typeface="+mn-cs"/>
              </a:rPr>
              <a:t>Glycemische index ( hoe snel stijgt de bloedglucosespiegel van een product)</a:t>
            </a:r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144863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51" y="2509911"/>
            <a:ext cx="5900572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77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068B58-6F94-4AFF-A8A7-18573884D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686238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5B028C-7535-45E5-9D2C-32C50D0E0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906" y="729175"/>
            <a:ext cx="8324514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3974" y="900622"/>
            <a:ext cx="3747892" cy="1893524"/>
          </a:xfrm>
        </p:spPr>
        <p:txBody>
          <a:bodyPr anchor="b">
            <a:normAutofit/>
          </a:bodyPr>
          <a:lstStyle/>
          <a:p>
            <a:r>
              <a:rPr lang="nl-NL" sz="3600"/>
              <a:t>Eiwitten minimaal 0,8 gram per kg lichaamsgewicht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3974" y="2965593"/>
            <a:ext cx="3747892" cy="2941544"/>
          </a:xfrm>
        </p:spPr>
        <p:txBody>
          <a:bodyPr>
            <a:normAutofit/>
          </a:bodyPr>
          <a:lstStyle/>
          <a:p>
            <a:r>
              <a:rPr lang="nl-NL" sz="1200" b="1" dirty="0"/>
              <a:t>Als eerste een bouwstof voor het lichaam, maar ook een brandstof.</a:t>
            </a:r>
          </a:p>
          <a:p>
            <a:r>
              <a:rPr lang="nl-NL" sz="1200" dirty="0"/>
              <a:t>Eiwitten zijn omgebouwd uit aminozuren. </a:t>
            </a:r>
          </a:p>
          <a:p>
            <a:r>
              <a:rPr lang="nl-NL" sz="1200" dirty="0"/>
              <a:t>We hebben 22 verschillende aminozuren. 13 kan het lichaam zelf maken. 9 kunnen we alleen uit voeding halen.</a:t>
            </a:r>
          </a:p>
          <a:p>
            <a:r>
              <a:rPr lang="nl-NL" sz="1200" dirty="0"/>
              <a:t>Herstel en opbouw van spieren en (bot)weefsel.</a:t>
            </a:r>
          </a:p>
          <a:p>
            <a:r>
              <a:rPr lang="nl-NL" sz="1200" dirty="0"/>
              <a:t>Spelen een belangrijke rol bij diverse fysiologische processen.</a:t>
            </a:r>
          </a:p>
          <a:p>
            <a:r>
              <a:rPr lang="nl-NL" sz="1200" dirty="0"/>
              <a:t>Eiwitten geven sneller een verzadigd gevoel.</a:t>
            </a:r>
          </a:p>
          <a:p>
            <a:r>
              <a:rPr lang="nl-NL" sz="1200" dirty="0"/>
              <a:t>Groepen mensen die meer eiwitten nodig hebben.</a:t>
            </a:r>
          </a:p>
          <a:p>
            <a:r>
              <a:rPr lang="nl-NL" sz="1200" b="1" dirty="0"/>
              <a:t>4 kcal per gram</a:t>
            </a:r>
          </a:p>
          <a:p>
            <a:endParaRPr lang="nl-NL" sz="1200" dirty="0"/>
          </a:p>
          <a:p>
            <a:endParaRPr lang="nl-NL" sz="1200" dirty="0"/>
          </a:p>
          <a:p>
            <a:endParaRPr lang="nl-NL" sz="1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9" r="23786"/>
          <a:stretch/>
        </p:blipFill>
        <p:spPr>
          <a:xfrm>
            <a:off x="4931805" y="895610"/>
            <a:ext cx="3667932" cy="505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28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r>
              <a:rPr lang="nl-NL" sz="2800" dirty="0"/>
              <a:t>Vetten 20%</a:t>
            </a:r>
            <a:r>
              <a:rPr lang="en-US" sz="2800" dirty="0"/>
              <a:t>-</a:t>
            </a:r>
            <a:r>
              <a:rPr lang="nl-NL" sz="2800" dirty="0"/>
              <a:t>40% (20-35% gewichtsafname)</a:t>
            </a:r>
            <a:br>
              <a:rPr lang="nl-NL" sz="2800" dirty="0"/>
            </a:br>
            <a:r>
              <a:rPr lang="nl-NL" sz="2800" dirty="0"/>
              <a:t>waarvan verzadigd vet max. 10%</a:t>
            </a:r>
          </a:p>
        </p:txBody>
      </p:sp>
      <p:cxnSp>
        <p:nvCxnSpPr>
          <p:cNvPr id="15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1490" y="2575034"/>
            <a:ext cx="3840085" cy="3462228"/>
          </a:xfrm>
        </p:spPr>
        <p:txBody>
          <a:bodyPr>
            <a:normAutofit/>
          </a:bodyPr>
          <a:lstStyle/>
          <a:p>
            <a:r>
              <a:rPr lang="nl-NL" sz="1600" b="1" dirty="0"/>
              <a:t>Brandstof en bouwstof van cellen</a:t>
            </a:r>
          </a:p>
          <a:p>
            <a:r>
              <a:rPr lang="nl-NL" sz="1600" dirty="0"/>
              <a:t>Leverancier van voedingsstoffen en essentiële vetzuren                                   (vitamine A,D,E omega 3 en 6).</a:t>
            </a:r>
          </a:p>
          <a:p>
            <a:r>
              <a:rPr lang="nl-NL" sz="1600" dirty="0"/>
              <a:t>Isolatie.</a:t>
            </a:r>
          </a:p>
          <a:p>
            <a:r>
              <a:rPr lang="nl-NL" sz="1600" dirty="0"/>
              <a:t>Langere verzadiging door langer in de maag.</a:t>
            </a:r>
          </a:p>
          <a:p>
            <a:r>
              <a:rPr lang="nl-NL" sz="1600" dirty="0"/>
              <a:t>Verzadigde en onverzadigde vetten (later meer).</a:t>
            </a:r>
          </a:p>
          <a:p>
            <a:r>
              <a:rPr lang="nl-NL" sz="1600" dirty="0"/>
              <a:t>Levert meer kilocalorieën </a:t>
            </a:r>
            <a:r>
              <a:rPr lang="nl-NL" sz="1600" b="1" dirty="0"/>
              <a:t>9 kcal per gram</a:t>
            </a:r>
          </a:p>
          <a:p>
            <a:endParaRPr lang="nl-NL" sz="16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6" r="-1" b="6101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5010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14E826-077F-2D44-A0FF-8C8E5D731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nl-NL" dirty="0"/>
              <a:t>Week 1 HACCP voedselveiligheid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654EB4B6-9642-4441-9D39-231946A93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977627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4377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34348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4554" y="46657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LDL &amp; HDL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144863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" y="3034262"/>
            <a:ext cx="8622615" cy="29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980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Alcohol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1 gram alcohol levert 7 kilocalorieën.  </a:t>
            </a:r>
          </a:p>
          <a:p>
            <a:r>
              <a:rPr lang="nl-NL" dirty="0"/>
              <a:t>Geen voedingsstof, maar kan wel worden opgeslagen in vet.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60" y="3385566"/>
            <a:ext cx="4174406" cy="168379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217" y="3602510"/>
            <a:ext cx="26574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53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1054FA-3E84-D64C-B55F-A1838EEB9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Nederlandse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beweegrichtlijnen</a:t>
            </a:r>
            <a:endParaRPr lang="en-US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2AF67E1-7FE1-AC46-8470-A9281A48F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2600" y="2032097"/>
            <a:ext cx="8178799" cy="3680459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A76AB82C-6033-7C44-8FA1-7C03CB7026F7}"/>
              </a:ext>
            </a:extLst>
          </p:cNvPr>
          <p:cNvSpPr/>
          <p:nvPr/>
        </p:nvSpPr>
        <p:spPr>
          <a:xfrm>
            <a:off x="2843808" y="5762766"/>
            <a:ext cx="2008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Filmpje beweegrichtlijnen</a:t>
            </a: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6835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Metabolic</a:t>
            </a:r>
            <a:r>
              <a:rPr lang="nl-NL" dirty="0"/>
              <a:t> Equivalent of </a:t>
            </a:r>
            <a:r>
              <a:rPr lang="nl-NL" dirty="0" err="1"/>
              <a:t>Task</a:t>
            </a:r>
            <a:r>
              <a:rPr lang="nl-NL" dirty="0"/>
              <a:t>(MET)-waarde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45" y="1829966"/>
            <a:ext cx="5374433" cy="3660006"/>
          </a:xfrm>
        </p:spPr>
      </p:pic>
    </p:spTree>
    <p:extLst>
      <p:ext uri="{BB962C8B-B14F-4D97-AF65-F5344CB8AC3E}">
        <p14:creationId xmlns:p14="http://schemas.microsoft.com/office/powerpoint/2010/main" val="1551538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1210444"/>
            <a:ext cx="3285757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7272" y="1616253"/>
            <a:ext cx="2562119" cy="3596556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HACCP </a:t>
            </a:r>
            <a:br>
              <a:rPr lang="nl-NL" dirty="0">
                <a:solidFill>
                  <a:srgbClr val="FFFFFF"/>
                </a:solidFill>
              </a:rPr>
            </a:br>
            <a:r>
              <a:rPr lang="nl-NL" dirty="0">
                <a:solidFill>
                  <a:srgbClr val="FFFFFF"/>
                </a:solidFill>
              </a:rPr>
              <a:t>Waar staan de letters voor?</a:t>
            </a:r>
            <a:br>
              <a:rPr lang="nl-NL" dirty="0">
                <a:solidFill>
                  <a:srgbClr val="FFFFFF"/>
                </a:solidFill>
              </a:rPr>
            </a:br>
            <a:r>
              <a:rPr lang="nl-NL" dirty="0">
                <a:solidFill>
                  <a:srgbClr val="FFFFFF"/>
                </a:solidFill>
              </a:rPr>
              <a:t>Wat is het doel?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019895E3-B256-434B-B1DF-5806DA4CEB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95725" y="1210443"/>
          <a:ext cx="4885203" cy="4414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7944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1097280"/>
            <a:ext cx="8661654" cy="466344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580158"/>
            <a:ext cx="2620772" cy="3697685"/>
          </a:xfrm>
        </p:spPr>
        <p:txBody>
          <a:bodyPr>
            <a:normAutofit/>
          </a:bodyPr>
          <a:lstStyle/>
          <a:p>
            <a:pPr algn="r"/>
            <a:r>
              <a:rPr lang="nl-NL">
                <a:solidFill>
                  <a:schemeClr val="accent1"/>
                </a:solidFill>
              </a:rPr>
              <a:t>HACCP systeem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400300"/>
            <a:ext cx="0" cy="2057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32024" y="1580158"/>
            <a:ext cx="4783327" cy="3697685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r>
              <a:rPr lang="nl-NL" sz="1425" dirty="0"/>
              <a:t>Een bedrijf bekijkt stap voor stap wat er mis kan gaan tijdens de productie (aanvoer, bewaring, verpakking </a:t>
            </a:r>
            <a:r>
              <a:rPr lang="nl-NL" sz="1425" dirty="0" err="1"/>
              <a:t>enz</a:t>
            </a:r>
            <a:r>
              <a:rPr lang="nl-NL" sz="1425" dirty="0"/>
              <a:t>) van voedsel.</a:t>
            </a:r>
          </a:p>
          <a:p>
            <a:pPr marL="0" indent="0">
              <a:buNone/>
            </a:pPr>
            <a:r>
              <a:rPr lang="nl-NL" sz="1425" dirty="0"/>
              <a:t>Het stappenplan bestaat uit 7 stappen: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1425" dirty="0"/>
              <a:t>Beschrijf alle gevaren voor iedere processtap en wijs hiervan de reële gevaren aan. (Hazard) 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1425" dirty="0"/>
              <a:t>Bepaal welke gevaren een risico vormen en kritische </a:t>
            </a:r>
            <a:r>
              <a:rPr lang="nl-NL" sz="1425" dirty="0" err="1"/>
              <a:t>beheerspunten</a:t>
            </a:r>
            <a:r>
              <a:rPr lang="nl-NL" sz="1425" dirty="0"/>
              <a:t> zijn (Critical Control Points)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1425" dirty="0"/>
              <a:t>Geef per CCP de normen en kritische grenzen aan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1425" dirty="0"/>
              <a:t>Stel vast hoe de CCP beheerst moet worden.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1425" dirty="0"/>
              <a:t>Leg acties vast per CCP voor alle mogelijke afwijkingen.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1425" dirty="0"/>
              <a:t>Stel verifieerprocedures op (een periodieke controle om na te gaan of de HACCP aanpak effectief is, verificatie laat zien of de werkwijze tot voldoende veiligheid leidt.)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1425" dirty="0"/>
              <a:t>Ontwikkel een registratie- en documentatie systeem. </a:t>
            </a:r>
          </a:p>
          <a:p>
            <a:pPr marL="385763" indent="-385763">
              <a:buFont typeface="+mj-lt"/>
              <a:buAutoNum type="arabicPeriod"/>
            </a:pPr>
            <a:endParaRPr lang="nl-NL" sz="1425" dirty="0"/>
          </a:p>
          <a:p>
            <a:pPr marL="0" indent="0">
              <a:buNone/>
            </a:pPr>
            <a:r>
              <a:rPr lang="nl-NL" sz="1575" dirty="0"/>
              <a:t>Voor veel bedrijfstakken is een </a:t>
            </a:r>
            <a:r>
              <a:rPr lang="nl-NL" sz="1575" dirty="0">
                <a:hlinkClick r:id="rId3"/>
              </a:rPr>
              <a:t>hygiënecode</a:t>
            </a:r>
            <a:r>
              <a:rPr lang="nl-NL" sz="1575" dirty="0"/>
              <a:t> opgesteld. Dit is een praktische vertaling van een HACCP-plan.</a:t>
            </a:r>
          </a:p>
          <a:p>
            <a:pPr marL="0" indent="0">
              <a:buNone/>
            </a:pPr>
            <a:r>
              <a:rPr lang="nl-NL" sz="1725" dirty="0"/>
              <a:t>Een overzicht van alle hygiënecodes is te vinden op de </a:t>
            </a:r>
            <a:r>
              <a:rPr lang="nl-NL" sz="1725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 van de Nederlandse Voedsel- en Warenautoriteit</a:t>
            </a:r>
            <a:r>
              <a:rPr lang="nl-NL" sz="1725" dirty="0"/>
              <a:t>  </a:t>
            </a:r>
          </a:p>
          <a:p>
            <a:pPr marL="0" indent="0">
              <a:buNone/>
            </a:pPr>
            <a:endParaRPr lang="nl-NL" sz="1725" dirty="0"/>
          </a:p>
        </p:txBody>
      </p:sp>
    </p:spTree>
    <p:extLst>
      <p:ext uri="{BB962C8B-B14F-4D97-AF65-F5344CB8AC3E}">
        <p14:creationId xmlns:p14="http://schemas.microsoft.com/office/powerpoint/2010/main" val="394882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F1C074F-BAE7-B541-8DFB-8C3A148A4F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6" b="2619"/>
          <a:stretch/>
        </p:blipFill>
        <p:spPr>
          <a:xfrm>
            <a:off x="0" y="857257"/>
            <a:ext cx="9144000" cy="5143493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1605882"/>
            <a:ext cx="4512879" cy="439486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 defTabSz="685800">
              <a:spcAft>
                <a:spcPts val="750"/>
              </a:spcAft>
              <a:buClr>
                <a:prstClr val="black"/>
              </a:buClr>
              <a:buSzPct val="100000"/>
            </a:pPr>
            <a:endParaRPr lang="en-US" sz="1200" cap="all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AB654D-F101-7045-A2A9-C78FAE691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37" y="1358605"/>
            <a:ext cx="3153103" cy="1007066"/>
          </a:xfrm>
        </p:spPr>
        <p:txBody>
          <a:bodyPr>
            <a:normAutofit/>
          </a:bodyPr>
          <a:lstStyle/>
          <a:p>
            <a:pPr algn="ctr"/>
            <a:r>
              <a:rPr lang="nl-NL" sz="2700" dirty="0"/>
              <a:t>Voorbeelden van gevaren in het proces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15288" y="3360104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2AC6A6-B08C-274A-9721-22EE9F7F9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736" y="2441686"/>
            <a:ext cx="4019420" cy="2616026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nl-NL" sz="1350" dirty="0"/>
              <a:t>Analyse verschillende gevaren:</a:t>
            </a:r>
          </a:p>
          <a:p>
            <a:r>
              <a:rPr lang="nl-NL" sz="1350" dirty="0"/>
              <a:t>Microbiologische gevaren: bacteriën, schimmels, virussen en parasieten.</a:t>
            </a:r>
          </a:p>
          <a:p>
            <a:r>
              <a:rPr lang="nl-NL" sz="1350" dirty="0"/>
              <a:t>Chemische gevaren, oftewel schadelijke stoffen: dioxines, zware metalen, schimmelgifstoffen, resten bestrijdingsmiddelen, enzovoorts. </a:t>
            </a:r>
          </a:p>
          <a:p>
            <a:r>
              <a:rPr lang="nl-NL" sz="1350" dirty="0"/>
              <a:t>Fysische gevaren: glas, botdeeltjes, scherpe metaal- of houtdeeltjes, enzovoorts</a:t>
            </a:r>
          </a:p>
          <a:p>
            <a:r>
              <a:rPr lang="nl-NL" sz="1350" dirty="0"/>
              <a:t>Allergenen </a:t>
            </a:r>
          </a:p>
          <a:p>
            <a:r>
              <a:rPr lang="nl-NL" sz="1350" dirty="0"/>
              <a:t>Veel voorkomende bronnen van gevaar:</a:t>
            </a:r>
          </a:p>
          <a:p>
            <a:r>
              <a:rPr lang="nl-NL" sz="1350" dirty="0"/>
              <a:t>Onvoldoende verhitten</a:t>
            </a:r>
          </a:p>
          <a:p>
            <a:r>
              <a:rPr lang="nl-NL" sz="1350" dirty="0"/>
              <a:t>Geen goede bewaaromstandigheden</a:t>
            </a:r>
          </a:p>
          <a:p>
            <a:r>
              <a:rPr lang="nl-NL" sz="1350" dirty="0"/>
              <a:t>Niet snel afkoelen</a:t>
            </a:r>
          </a:p>
          <a:p>
            <a:pPr marL="0" indent="0">
              <a:buNone/>
            </a:pPr>
            <a:endParaRPr lang="nl-NL" sz="1350" dirty="0"/>
          </a:p>
        </p:txBody>
      </p:sp>
    </p:spTree>
    <p:extLst>
      <p:ext uri="{BB962C8B-B14F-4D97-AF65-F5344CB8AC3E}">
        <p14:creationId xmlns:p14="http://schemas.microsoft.com/office/powerpoint/2010/main" val="36257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2594709-4C19-7540-B18B-8B333042D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Week 2 Duurzaamheid en voeding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E7100C-3A8E-3F44-8BDF-765C03B80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r>
              <a:rPr lang="nl-NL" dirty="0">
                <a:solidFill>
                  <a:srgbClr val="000000"/>
                </a:solidFill>
                <a:ea typeface="Calibri" pitchFamily="34" charset="0"/>
                <a:cs typeface="Arial" charset="0"/>
              </a:rPr>
              <a:t>Je kunt b</a:t>
            </a:r>
            <a:r>
              <a:rPr lang="nl-NL" dirty="0">
                <a:solidFill>
                  <a:srgbClr val="000000"/>
                </a:solidFill>
              </a:rPr>
              <a:t>enoemen wat duurzaamheid in de voedselketen inhoud.</a:t>
            </a:r>
          </a:p>
          <a:p>
            <a:pPr marL="0" indent="0">
              <a:buNone/>
            </a:pPr>
            <a:endParaRPr lang="nl-NL" dirty="0">
              <a:solidFill>
                <a:srgbClr val="000000"/>
              </a:solidFill>
            </a:endParaRPr>
          </a:p>
          <a:p>
            <a:r>
              <a:rPr lang="nl-NL" dirty="0">
                <a:solidFill>
                  <a:srgbClr val="000000"/>
                </a:solidFill>
              </a:rPr>
              <a:t>Je weet wat er met voedselafdruk wordt bedoeld.</a:t>
            </a:r>
          </a:p>
          <a:p>
            <a:endParaRPr lang="nl-NL" dirty="0">
              <a:solidFill>
                <a:srgbClr val="000000"/>
              </a:solidFill>
            </a:endParaRPr>
          </a:p>
          <a:p>
            <a:r>
              <a:rPr lang="nl-NL" dirty="0">
                <a:solidFill>
                  <a:srgbClr val="000000"/>
                </a:solidFill>
              </a:rPr>
              <a:t>Je kunt beschrijven welke aanpassingen de consument moet doen om duurzaamheid in de keten te bevorderen</a:t>
            </a:r>
          </a:p>
        </p:txBody>
      </p:sp>
    </p:spTree>
    <p:extLst>
      <p:ext uri="{BB962C8B-B14F-4D97-AF65-F5344CB8AC3E}">
        <p14:creationId xmlns:p14="http://schemas.microsoft.com/office/powerpoint/2010/main" val="3876790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2" y="321176"/>
            <a:ext cx="5380685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6136" y="2121762"/>
            <a:ext cx="4653738" cy="3626917"/>
          </a:xfrm>
        </p:spPr>
        <p:txBody>
          <a:bodyPr>
            <a:normAutofit/>
          </a:bodyPr>
          <a:lstStyle/>
          <a:p>
            <a:r>
              <a:rPr lang="nl-NL" sz="1900" dirty="0"/>
              <a:t>Duurzaam voedselsysteem</a:t>
            </a:r>
          </a:p>
          <a:p>
            <a:r>
              <a:rPr lang="nl-NL" sz="1900" dirty="0"/>
              <a:t>Voedselafdruk</a:t>
            </a:r>
          </a:p>
          <a:p>
            <a:r>
              <a:rPr lang="nl-NL" sz="1900" dirty="0"/>
              <a:t>Klimaatbelasting</a:t>
            </a:r>
          </a:p>
          <a:p>
            <a:r>
              <a:rPr lang="nl-NL" sz="1900" dirty="0"/>
              <a:t>Belasting van veeteelt op milieu</a:t>
            </a:r>
          </a:p>
          <a:p>
            <a:r>
              <a:rPr lang="nl-NL" sz="1900" dirty="0"/>
              <a:t>Aspecten van duurzaamheid:</a:t>
            </a:r>
          </a:p>
          <a:p>
            <a:pPr lvl="1"/>
            <a:r>
              <a:rPr lang="nl-NL" sz="1900" dirty="0"/>
              <a:t>Productieketen</a:t>
            </a:r>
          </a:p>
          <a:p>
            <a:pPr lvl="1"/>
            <a:r>
              <a:rPr lang="nl-NL" sz="1900" dirty="0"/>
              <a:t>Klimaatverandering</a:t>
            </a:r>
          </a:p>
          <a:p>
            <a:pPr lvl="1"/>
            <a:r>
              <a:rPr lang="nl-NL" sz="1900" dirty="0"/>
              <a:t>Waterverbruik</a:t>
            </a:r>
          </a:p>
          <a:p>
            <a:pPr lvl="1"/>
            <a:r>
              <a:rPr lang="nl-NL" sz="1900" dirty="0"/>
              <a:t>Bestrijdingsmiddelen en mest</a:t>
            </a:r>
          </a:p>
          <a:p>
            <a:pPr lvl="1"/>
            <a:r>
              <a:rPr lang="nl-NL" sz="1900" dirty="0"/>
              <a:t>Smog en geluidsoverlast</a:t>
            </a:r>
          </a:p>
          <a:p>
            <a:endParaRPr lang="nl-NL" sz="19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163" y="954795"/>
            <a:ext cx="3031807" cy="990227"/>
          </a:xfrm>
          <a:prstGeom prst="rect">
            <a:avLst/>
          </a:prstGeom>
        </p:spPr>
      </p:pic>
      <p:pic>
        <p:nvPicPr>
          <p:cNvPr id="5" name="Picture 2" descr="Afbeeldingsresultaat voor duurzame voe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2163" y="3007518"/>
            <a:ext cx="3031807" cy="303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958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7C6C93-2B7E-F443-A734-D132B3E70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1825"/>
            <a:ext cx="7886700" cy="1325563"/>
          </a:xfrm>
        </p:spPr>
        <p:txBody>
          <a:bodyPr>
            <a:normAutofit/>
          </a:bodyPr>
          <a:lstStyle/>
          <a:p>
            <a:r>
              <a:rPr lang="nl-NL" dirty="0"/>
              <a:t>Week 3 spijsvertering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9B740E-FC15-7945-8F89-9A411DCA1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57400"/>
            <a:ext cx="7886700" cy="3871762"/>
          </a:xfrm>
        </p:spPr>
        <p:txBody>
          <a:bodyPr>
            <a:normAutofit/>
          </a:bodyPr>
          <a:lstStyle/>
          <a:p>
            <a:pPr lvl="1"/>
            <a:r>
              <a:rPr lang="nl-NL" sz="2100" dirty="0"/>
              <a:t>De organen maag- darmkanaal op basis van een plaatje kunnen benoemen.</a:t>
            </a:r>
          </a:p>
          <a:p>
            <a:pPr lvl="1"/>
            <a:r>
              <a:rPr lang="nl-NL" sz="2100" dirty="0"/>
              <a:t>Spijsverteringsappen en waar </a:t>
            </a:r>
          </a:p>
          <a:p>
            <a:pPr lvl="1"/>
            <a:r>
              <a:rPr lang="nl-NL" sz="2100" dirty="0"/>
              <a:t>Vertering van de verschillende voedingsstoffen (koolhydraten, eiwitten, vetten) mond tot en met de ontlasting. Bijvoorbeeld waar start de vertering van de koolhydraten.</a:t>
            </a:r>
          </a:p>
        </p:txBody>
      </p:sp>
    </p:spTree>
    <p:extLst>
      <p:ext uri="{BB962C8B-B14F-4D97-AF65-F5344CB8AC3E}">
        <p14:creationId xmlns:p14="http://schemas.microsoft.com/office/powerpoint/2010/main" val="15845787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FADF7D1B988245B1414887988CB676" ma:contentTypeVersion="7" ma:contentTypeDescription="Een nieuw document maken." ma:contentTypeScope="" ma:versionID="653225b50c932f8fbefe15d7aed2597a">
  <xsd:schema xmlns:xsd="http://www.w3.org/2001/XMLSchema" xmlns:xs="http://www.w3.org/2001/XMLSchema" xmlns:p="http://schemas.microsoft.com/office/2006/metadata/properties" xmlns:ns2="04a8cfdc-dc7c-4728-8468-1752323b6dce" targetNamespace="http://schemas.microsoft.com/office/2006/metadata/properties" ma:root="true" ma:fieldsID="176c809b388a38541564c2441b046995" ns2:_="">
    <xsd:import namespace="04a8cfdc-dc7c-4728-8468-1752323b6d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a8cfdc-dc7c-4728-8468-1752323b6d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66A2D6-21C1-4A69-9CEB-EB2AB6BC3CFD}">
  <ds:schemaRefs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04a8cfdc-dc7c-4728-8468-1752323b6dce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4581812-C9E4-4BDC-8507-F36D0811C6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C4AFCC-2740-4056-B3A9-63CF5767C9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a8cfdc-dc7c-4728-8468-1752323b6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1398</Words>
  <Application>Microsoft Macintosh PowerPoint</Application>
  <PresentationFormat>Diavoorstelling (4:3)</PresentationFormat>
  <Paragraphs>192</Paragraphs>
  <Slides>33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Kantoorthema</vt:lpstr>
      <vt:lpstr>1_Kantoorthema</vt:lpstr>
      <vt:lpstr>2_Kantoorthema</vt:lpstr>
      <vt:lpstr>Lifestyle leerjaar 1, periode 2 rode draad</vt:lpstr>
      <vt:lpstr>Rode draad</vt:lpstr>
      <vt:lpstr>Week 1 HACCP voedselveiligheid</vt:lpstr>
      <vt:lpstr>HACCP  Waar staan de letters voor? Wat is het doel?</vt:lpstr>
      <vt:lpstr>HACCP systeem</vt:lpstr>
      <vt:lpstr>Voorbeelden van gevaren in het proces</vt:lpstr>
      <vt:lpstr>Week 2 Duurzaamheid en voeding</vt:lpstr>
      <vt:lpstr>PowerPoint-presentatie</vt:lpstr>
      <vt:lpstr>Week 3 spijsvertering </vt:lpstr>
      <vt:lpstr>Het maag-darm kanaal organen kennen</vt:lpstr>
      <vt:lpstr>Spijsverteringssappen, waar en voor de afbraak van welk macronutrient?</vt:lpstr>
      <vt:lpstr>Week 4 alternatieve voedingspatronen en diëten</vt:lpstr>
      <vt:lpstr>Week 5 het etiket</vt:lpstr>
      <vt:lpstr>Wat staat er op een etiket?</vt:lpstr>
      <vt:lpstr> Week 6 psychologie van voeding</vt:lpstr>
      <vt:lpstr>Week 7 keurmeken</vt:lpstr>
      <vt:lpstr>Best gescoorde keurmerken</vt:lpstr>
      <vt:lpstr>Gezonde leefstijl week 8</vt:lpstr>
      <vt:lpstr>Dagelijkse energiebehoefte</vt:lpstr>
      <vt:lpstr>Hoe bereken je hoeveel iemand nodig heeft?</vt:lpstr>
      <vt:lpstr>PAL (physical activity level) waarden: </vt:lpstr>
      <vt:lpstr>Voeding</vt:lpstr>
      <vt:lpstr>Voedingsstoffen, functie en keuzes</vt:lpstr>
      <vt:lpstr>Koolhydraten 40%-70%</vt:lpstr>
      <vt:lpstr>Koolhydraten/voedingsvezels</vt:lpstr>
      <vt:lpstr>PowerPoint-presentatie</vt:lpstr>
      <vt:lpstr>Bloedglucosespiegel</vt:lpstr>
      <vt:lpstr>Eiwitten minimaal 0,8 gram per kg lichaamsgewicht </vt:lpstr>
      <vt:lpstr>Vetten 20%-40% (20-35% gewichtsafname) waarvan verzadigd vet max. 10%</vt:lpstr>
      <vt:lpstr>LDL &amp; HDL</vt:lpstr>
      <vt:lpstr>Alcohol</vt:lpstr>
      <vt:lpstr>Nederlandse beweegrichtlijnen</vt:lpstr>
      <vt:lpstr>Metabolic Equivalent of Task(MET)-waarde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Lifestyle leerjaar 1, periode 2 rode draad</dc:title>
  <dc:creator>Mariska de Rouw</dc:creator>
  <cp:lastModifiedBy>Mariska de Rouw</cp:lastModifiedBy>
  <cp:revision>4</cp:revision>
  <dcterms:created xsi:type="dcterms:W3CDTF">2021-01-19T14:38:59Z</dcterms:created>
  <dcterms:modified xsi:type="dcterms:W3CDTF">2021-01-20T07:47:34Z</dcterms:modified>
</cp:coreProperties>
</file>